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notesMasterIdLst>
    <p:notesMasterId r:id="rId42"/>
  </p:notesMasterIdLst>
  <p:sldIdLst>
    <p:sldId id="256" r:id="rId2"/>
    <p:sldId id="2465" r:id="rId3"/>
    <p:sldId id="2466" r:id="rId4"/>
    <p:sldId id="2467" r:id="rId5"/>
    <p:sldId id="2484" r:id="rId6"/>
    <p:sldId id="2485" r:id="rId7"/>
    <p:sldId id="2487" r:id="rId8"/>
    <p:sldId id="2486" r:id="rId9"/>
    <p:sldId id="2509" r:id="rId10"/>
    <p:sldId id="2468" r:id="rId11"/>
    <p:sldId id="2488" r:id="rId12"/>
    <p:sldId id="2474" r:id="rId13"/>
    <p:sldId id="2489" r:id="rId14"/>
    <p:sldId id="2490" r:id="rId15"/>
    <p:sldId id="2479" r:id="rId16"/>
    <p:sldId id="2491" r:id="rId17"/>
    <p:sldId id="2495" r:id="rId18"/>
    <p:sldId id="2493" r:id="rId19"/>
    <p:sldId id="2481" r:id="rId20"/>
    <p:sldId id="2494" r:id="rId21"/>
    <p:sldId id="2492" r:id="rId22"/>
    <p:sldId id="2471" r:id="rId23"/>
    <p:sldId id="2472" r:id="rId24"/>
    <p:sldId id="2477" r:id="rId25"/>
    <p:sldId id="2496" r:id="rId26"/>
    <p:sldId id="2497" r:id="rId27"/>
    <p:sldId id="2500" r:id="rId28"/>
    <p:sldId id="2499" r:id="rId29"/>
    <p:sldId id="2501" r:id="rId30"/>
    <p:sldId id="2502" r:id="rId31"/>
    <p:sldId id="2503" r:id="rId32"/>
    <p:sldId id="2504" r:id="rId33"/>
    <p:sldId id="2505" r:id="rId34"/>
    <p:sldId id="2506" r:id="rId35"/>
    <p:sldId id="2508" r:id="rId36"/>
    <p:sldId id="2507" r:id="rId37"/>
    <p:sldId id="2511" r:id="rId38"/>
    <p:sldId id="2510" r:id="rId39"/>
    <p:sldId id="2512" r:id="rId40"/>
    <p:sldId id="2513" r:id="rId4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B4545"/>
    <a:srgbClr val="EA9A5C"/>
    <a:srgbClr val="A53F52"/>
    <a:srgbClr val="0102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86957" autoAdjust="0"/>
  </p:normalViewPr>
  <p:slideViewPr>
    <p:cSldViewPr snapToGrid="0">
      <p:cViewPr>
        <p:scale>
          <a:sx n="100" d="100"/>
          <a:sy n="100" d="100"/>
        </p:scale>
        <p:origin x="378" y="4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6E2044-5F20-4014-95E0-F0AF07512FE8}" type="datetimeFigureOut">
              <a:rPr lang="en-US" smtClean="0"/>
              <a:t>5/7/2023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A566FD-ECC2-4399-BA76-23D5D6DD87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8436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566FD-ECC2-4399-BA76-23D5D6DD879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3145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dirty="0"/>
              <a:t>3) Što za sada samo znači kopiranje novoizračunatog heša u prev polje sledećeg bloka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sr-Latn-R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dirty="0"/>
              <a:t>4) </a:t>
            </a:r>
            <a:r>
              <a:rPr lang="en-US" dirty="0" err="1"/>
              <a:t>Uglavnom</a:t>
            </a:r>
            <a:r>
              <a:rPr lang="en-US" dirty="0"/>
              <a:t> se </a:t>
            </a:r>
            <a:r>
              <a:rPr lang="en-US" dirty="0" err="1"/>
              <a:t>uzimaju</a:t>
            </a:r>
            <a:r>
              <a:rPr lang="en-US" dirty="0"/>
              <a:t> </a:t>
            </a:r>
            <a:r>
              <a:rPr lang="en-US" dirty="0" err="1"/>
              <a:t>sve</a:t>
            </a:r>
            <a:r>
              <a:rPr lang="en-US" dirty="0"/>
              <a:t> </a:t>
            </a:r>
            <a:r>
              <a:rPr lang="en-US" dirty="0" err="1"/>
              <a:t>nule</a:t>
            </a:r>
            <a:r>
              <a:rPr lang="en-US" dirty="0"/>
              <a:t> za </a:t>
            </a:r>
            <a:r>
              <a:rPr lang="en-US" dirty="0" err="1"/>
              <a:t>prev</a:t>
            </a:r>
            <a:r>
              <a:rPr lang="en-US" dirty="0"/>
              <a:t> hash genesis </a:t>
            </a:r>
            <a:r>
              <a:rPr lang="en-US" dirty="0" err="1"/>
              <a:t>bloka</a:t>
            </a:r>
            <a:endParaRPr lang="sr-Latn-R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sr-Latn-R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sr-Latn-R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566FD-ECC2-4399-BA76-23D5D6DD879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7709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1) </a:t>
            </a:r>
            <a:r>
              <a:rPr lang="sr-Latn-RS" dirty="0"/>
              <a:t>Čak i neka slika ili video zapis, u suštini apsolutno sve što može da se pretvori u neku tekstualnu ili binarnu reprezantaciju.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566FD-ECC2-4399-BA76-23D5D6DD879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5309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566FD-ECC2-4399-BA76-23D5D6DD879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609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dirty="0"/>
              <a:t>2.2</a:t>
            </a:r>
            <a:r>
              <a:rPr lang="en-US" dirty="0"/>
              <a:t>) </a:t>
            </a:r>
            <a:r>
              <a:rPr lang="sr-Latn-RS" dirty="0"/>
              <a:t>Tako se tokom</a:t>
            </a:r>
            <a:r>
              <a:rPr lang="en-US" dirty="0"/>
              <a:t> </a:t>
            </a:r>
            <a:r>
              <a:rPr lang="en-US" dirty="0" err="1"/>
              <a:t>vremena</a:t>
            </a:r>
            <a:r>
              <a:rPr lang="en-US" dirty="0"/>
              <a:t> </a:t>
            </a:r>
            <a:r>
              <a:rPr lang="sr-Latn-RS" dirty="0"/>
              <a:t>broj referenci smanjuje ili ostaje isti, olakšavajući praćenje transakcija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dirty="0"/>
              <a:t>3) Mada u stvarnim implementacijama često je zbog još veće efikasnosti ipak implementirana struktura koja prati koji blokovi su i dalje nerefencirani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566FD-ECC2-4399-BA76-23D5D6DD879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0558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dirty="0"/>
              <a:t>2) I logično nije moguće referencirati se na neki sledeći blok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sr-Latn-R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dirty="0"/>
              <a:t>Slika) U blokovima 2 i 3 Nichole nije primalac 12.05 tokena već 10.05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566FD-ECC2-4399-BA76-23D5D6DD879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1576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dirty="0"/>
              <a:t>2) Znači ima samo količinu i primaoca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sr-Latn-R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dirty="0"/>
              <a:t>4) Čiji je primalac na primer kreatora blockchaina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566FD-ECC2-4399-BA76-23D5D6DD879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2466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dirty="0"/>
              <a:t>1</a:t>
            </a:r>
            <a:r>
              <a:rPr lang="en-US" dirty="0"/>
              <a:t>) </a:t>
            </a:r>
            <a:r>
              <a:rPr lang="sr-Latn-RS" dirty="0"/>
              <a:t>N je 5 u mojoj implementaciji, a 210,000 kod Bitcoin-a.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566FD-ECC2-4399-BA76-23D5D6DD879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6493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566FD-ECC2-4399-BA76-23D5D6DD879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155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566FD-ECC2-4399-BA76-23D5D6DD879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8488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dirty="0"/>
              <a:t>2) Privatni moramo da čuvamo u tajnosti, a javni oglašavamo svima ili entitetu sa kojim želimo da komuniciramo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sr-Latn-R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dirty="0"/>
              <a:t>5) Koristite svakodnevno prilikom online komunikacije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566FD-ECC2-4399-BA76-23D5D6DD879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2646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2) </a:t>
            </a:r>
            <a:r>
              <a:rPr lang="sr-Latn-RS" dirty="0"/>
              <a:t>Iako se često predstavljaju ovakvim novčićima ili tokenima sa slike, kriptovalute ne postoje u fizičkom obliku, niti npr. 4 Bitcoina predstavlja nešto opipljivo u stvarnom svetu, što znači da spadaju u fiat valute, tj. valute bez pokrića.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sr-Latn-R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5) </a:t>
            </a:r>
            <a:r>
              <a:rPr lang="en-US" dirty="0" err="1"/>
              <a:t>Digitalni</a:t>
            </a:r>
            <a:r>
              <a:rPr lang="en-US" dirty="0"/>
              <a:t> ledger ne mora </a:t>
            </a:r>
            <a:r>
              <a:rPr lang="en-US" dirty="0" err="1"/>
              <a:t>biti</a:t>
            </a:r>
            <a:r>
              <a:rPr lang="en-US" dirty="0"/>
              <a:t> </a:t>
            </a:r>
            <a:r>
              <a:rPr lang="en-US" dirty="0" err="1"/>
              <a:t>vezan</a:t>
            </a:r>
            <a:r>
              <a:rPr lang="en-US" dirty="0"/>
              <a:t> </a:t>
            </a:r>
            <a:r>
              <a:rPr lang="en-US" dirty="0" err="1"/>
              <a:t>samo</a:t>
            </a:r>
            <a:r>
              <a:rPr lang="en-US" dirty="0"/>
              <a:t> za </a:t>
            </a:r>
            <a:r>
              <a:rPr lang="en-US" dirty="0" err="1"/>
              <a:t>nov</a:t>
            </a:r>
            <a:r>
              <a:rPr lang="sr-Latn-RS" dirty="0"/>
              <a:t>čane transakcije, u njemu se teoretski može pratiti bilo šta (na primer, broj glasova na političkim izborima, ili kretanje neke robe iz Kine do nas ako smo naručili nešto preko interneta)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sr-Latn-R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6) </a:t>
            </a:r>
            <a:r>
              <a:rPr lang="sr-Latn-RS" dirty="0"/>
              <a:t>Ali proći ćemo i kroz protokole pomoću kojih uređaji u distribuiranom sistemu razmenjuju poruke međusobno, jer je to veoma bitan deo funkcionisanja kriptovaluta i blockchaina generalno.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566FD-ECC2-4399-BA76-23D5D6DD879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1139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dirty="0"/>
              <a:t>Slika) Ukoliko sajt koristi httpS protokol, što je veliki procenat današnjih sajtova, možete da kliknete na katanac u search baru u browseru i proverite koji sertifikat koristi sajt. Na primer sajt ETF-a koristi RSA koji takođe i dalje koristi velika većina internet sajtova. On se oslanja na faktorizaciju prostih brojeva i koristi se već 40ak godina, ali ECDSA će ga verovatno zameniti oko 2030-te, zbog efikasnosti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566FD-ECC2-4399-BA76-23D5D6DD879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47687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dirty="0"/>
              <a:t>1</a:t>
            </a:r>
            <a:r>
              <a:rPr lang="en-US" dirty="0"/>
              <a:t>) Sa </a:t>
            </a:r>
            <a:r>
              <a:rPr lang="en-US" dirty="0" err="1"/>
              <a:t>jedna</a:t>
            </a:r>
            <a:r>
              <a:rPr lang="sr-Latn-RS" dirty="0"/>
              <a:t>činom oblika X. </a:t>
            </a:r>
            <a:r>
              <a:rPr lang="en-US" dirty="0" err="1"/>
              <a:t>Vizuelni</a:t>
            </a:r>
            <a:r>
              <a:rPr lang="en-US" dirty="0"/>
              <a:t> </a:t>
            </a:r>
            <a:r>
              <a:rPr lang="en-US" dirty="0" err="1"/>
              <a:t>primeri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nad</a:t>
            </a:r>
            <a:r>
              <a:rPr lang="en-US" dirty="0"/>
              <a:t> </a:t>
            </a:r>
            <a:r>
              <a:rPr lang="en-US" dirty="0" err="1"/>
              <a:t>beskona</a:t>
            </a:r>
            <a:r>
              <a:rPr lang="sr-Latn-RS" dirty="0"/>
              <a:t>čnim poljem realnih brojeva, tj. jednačina bi bila bez mod p, jer je u suprotnom veoma teško, tj. nemoguće zamisliti šta se dešava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566FD-ECC2-4399-BA76-23D5D6DD879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75309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566FD-ECC2-4399-BA76-23D5D6DD879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33011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566FD-ECC2-4399-BA76-23D5D6DD879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73984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566FD-ECC2-4399-BA76-23D5D6DD879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70722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566FD-ECC2-4399-BA76-23D5D6DD879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48451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566FD-ECC2-4399-BA76-23D5D6DD879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39919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566FD-ECC2-4399-BA76-23D5D6DD879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02590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566FD-ECC2-4399-BA76-23D5D6DD879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33251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566FD-ECC2-4399-BA76-23D5D6DD879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87172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566FD-ECC2-4399-BA76-23D5D6DD879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7512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566FD-ECC2-4399-BA76-23D5D6DD879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42086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566FD-ECC2-4399-BA76-23D5D6DD879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09067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566FD-ECC2-4399-BA76-23D5D6DD879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14613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566FD-ECC2-4399-BA76-23D5D6DD879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10755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dirty="0"/>
              <a:t>1) Sada je moguće i specifično se referisati na određenu transakciju unutar bloka, i neki stvarni sistemi to zaista i implementiraju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566FD-ECC2-4399-BA76-23D5D6DD8792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21173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566FD-ECC2-4399-BA76-23D5D6DD8792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03531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dirty="0"/>
              <a:t>A) Efekat koji želimo da postignemo izgleda ovako: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dirty="0"/>
              <a:t>Čak i da </a:t>
            </a:r>
            <a:r>
              <a:rPr lang="en-US" dirty="0" err="1"/>
              <a:t>Napada</a:t>
            </a:r>
            <a:r>
              <a:rPr lang="sr-Latn-RS" dirty="0"/>
              <a:t>č krene da menja poslednji blok istog trenutka kad je on dodat, ne može dovoljno brzo da izmeni taj blok pre nego što ostatak mreže doda novi validan blok u lanac.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dirty="0"/>
              <a:t>Nikad neće moći da prestigne ostatak mreže i drugi čvorovi će znati da verzija lanca koju poseduje napadač nije validna.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dirty="0"/>
              <a:t>Ukoliko želi da izmeni neki blok još dublje u lancu, tek tada neće moći da stigne ostatak mreže.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566FD-ECC2-4399-BA76-23D5D6DD8792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7299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566FD-ECC2-4399-BA76-23D5D6DD879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5398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566FD-ECC2-4399-BA76-23D5D6DD879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5945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dirty="0"/>
              <a:t>2) Preko porta 3000 ili 8000</a:t>
            </a:r>
            <a:r>
              <a:rPr lang="en-US" dirty="0"/>
              <a:t> koji je proxy port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566FD-ECC2-4399-BA76-23D5D6DD879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9551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Najbolji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sr-Latn-RS" dirty="0"/>
              <a:t>čin da dobijemo ulaz funkcije jeste da generišemo sve moguće ulaze i ubacujemo ih u heš funkciju dok ne dobijemo identičan izlaz početnom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sr-Latn-R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dirty="0"/>
              <a:t>Kriptografske heš funkcije</a:t>
            </a:r>
            <a:r>
              <a:rPr lang="en-US" dirty="0"/>
              <a:t> </a:t>
            </a:r>
            <a:r>
              <a:rPr lang="sr-Latn-RS" dirty="0"/>
              <a:t>su </a:t>
            </a:r>
            <a:r>
              <a:rPr lang="en-US" dirty="0"/>
              <a:t>n</a:t>
            </a:r>
            <a:r>
              <a:rPr lang="sr-Latn-RS" dirty="0"/>
              <a:t>a</a:t>
            </a:r>
            <a:r>
              <a:rPr lang="en-US" dirty="0" err="1"/>
              <a:t>ravno</a:t>
            </a:r>
            <a:r>
              <a:rPr lang="en-US" dirty="0"/>
              <a:t> </a:t>
            </a:r>
            <a:r>
              <a:rPr lang="en-US" dirty="0" err="1"/>
              <a:t>mnogo</a:t>
            </a:r>
            <a:r>
              <a:rPr lang="sr-Latn-RS" dirty="0"/>
              <a:t> kompleksn</a:t>
            </a:r>
            <a:r>
              <a:rPr lang="en-US" dirty="0" err="1"/>
              <a:t>ije</a:t>
            </a:r>
            <a:r>
              <a:rPr lang="sr-Latn-RS" dirty="0"/>
              <a:t> od ostatka pri deljenju, neke od kolega koje poznajem pišu cele diplomske radove samo na ovu temu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dirty="0"/>
              <a:t>Ovde možete da vidite kako one funkcionišu aplikaciji, dole su izlazi </a:t>
            </a:r>
            <a:r>
              <a:rPr lang="en-US" dirty="0" err="1"/>
              <a:t>poznatih</a:t>
            </a:r>
            <a:r>
              <a:rPr lang="en-US" dirty="0"/>
              <a:t> </a:t>
            </a:r>
            <a:r>
              <a:rPr lang="sr-Latn-RS" dirty="0"/>
              <a:t>heš funkcija za gornji unos. Izlazi su uvek iste veličine ispisane u heksadecimalnom brojevnom sistemu.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sr-Latn-R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dirty="0"/>
              <a:t>Vi koristite ove funkcije svaki dan na internetu, njima se enkriptuju, tj. šifriraju komunikacija između web browsera i servera kad ste na nekom web sajtu, ili npr. kad pokušavate da se ulogujete u neku aplikaciju, u bazi se ne čuvaju originalne šifre već se one prvo provuku kroz neku CHF i rezultat toga se zapravo čuva u bazi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Postoje</a:t>
            </a:r>
            <a:r>
              <a:rPr lang="en-US" dirty="0"/>
              <a:t> </a:t>
            </a:r>
            <a:r>
              <a:rPr lang="en-US" dirty="0" err="1"/>
              <a:t>razne</a:t>
            </a:r>
            <a:r>
              <a:rPr lang="en-US" dirty="0"/>
              <a:t> </a:t>
            </a:r>
            <a:r>
              <a:rPr lang="en-US" dirty="0" err="1"/>
              <a:t>kriptografske</a:t>
            </a:r>
            <a:r>
              <a:rPr lang="en-US" dirty="0"/>
              <a:t> he</a:t>
            </a:r>
            <a:r>
              <a:rPr lang="sr-Latn-RS" dirty="0"/>
              <a:t>š funkcije, na dalje u radu ćemo koristiti samo SHA256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566FD-ECC2-4399-BA76-23D5D6DD879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6130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566FD-ECC2-4399-BA76-23D5D6DD879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7511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dirty="0"/>
              <a:t>3.A) </a:t>
            </a:r>
            <a:r>
              <a:rPr lang="en-US" dirty="0" err="1"/>
              <a:t>Sva</a:t>
            </a:r>
            <a:r>
              <a:rPr lang="sr-Latn-RS" dirty="0"/>
              <a:t>ki blok u lancu ima isti magični broj, a različit ID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sr-Latn-R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dirty="0"/>
              <a:t>3.B) Skoro ista funkcionalnost, najb</a:t>
            </a:r>
            <a:r>
              <a:rPr lang="en-US" dirty="0" err="1"/>
              <a:t>itn</a:t>
            </a:r>
            <a:r>
              <a:rPr lang="sr-Latn-RS" dirty="0"/>
              <a:t>ije</a:t>
            </a:r>
            <a:r>
              <a:rPr lang="en-US" dirty="0"/>
              <a:t> je da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broj</a:t>
            </a:r>
            <a:r>
              <a:rPr lang="en-US" dirty="0"/>
              <a:t> </a:t>
            </a:r>
            <a:r>
              <a:rPr lang="en-US" dirty="0" err="1"/>
              <a:t>bloka</a:t>
            </a:r>
            <a:r>
              <a:rPr lang="en-US" dirty="0"/>
              <a:t> </a:t>
            </a:r>
            <a:r>
              <a:rPr lang="en-US" dirty="0" err="1"/>
              <a:t>ili</a:t>
            </a:r>
            <a:r>
              <a:rPr lang="en-US" dirty="0"/>
              <a:t> </a:t>
            </a:r>
            <a:r>
              <a:rPr lang="en-US" dirty="0" err="1"/>
              <a:t>vremenski</a:t>
            </a:r>
            <a:r>
              <a:rPr lang="en-US" dirty="0"/>
              <a:t> </a:t>
            </a:r>
            <a:r>
              <a:rPr lang="sr-Latn-RS" dirty="0"/>
              <a:t>žig rastuće vrednosti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566FD-ECC2-4399-BA76-23D5D6DD879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5878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D72D5-DE4A-455C-B0A4-678FDB8D627C}" type="datetimeFigureOut">
              <a:rPr lang="en-US" smtClean="0"/>
              <a:t>5/7/2023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D8801-81DB-44E0-8746-C92350B142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6335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D72D5-DE4A-455C-B0A4-678FDB8D627C}" type="datetimeFigureOut">
              <a:rPr lang="en-US" smtClean="0"/>
              <a:t>5/7/2023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D8801-81DB-44E0-8746-C92350B142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639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D72D5-DE4A-455C-B0A4-678FDB8D627C}" type="datetimeFigureOut">
              <a:rPr lang="en-US" smtClean="0"/>
              <a:t>5/7/2023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D8801-81DB-44E0-8746-C92350B142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9846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D72D5-DE4A-455C-B0A4-678FDB8D627C}" type="datetimeFigureOut">
              <a:rPr lang="en-US" smtClean="0"/>
              <a:t>5/7/2023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D8801-81DB-44E0-8746-C92350B142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8634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D72D5-DE4A-455C-B0A4-678FDB8D627C}" type="datetimeFigureOut">
              <a:rPr lang="en-US" smtClean="0"/>
              <a:t>5/7/2023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D8801-81DB-44E0-8746-C92350B142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8990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D72D5-DE4A-455C-B0A4-678FDB8D627C}" type="datetimeFigureOut">
              <a:rPr lang="en-US" smtClean="0"/>
              <a:t>5/7/2023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D8801-81DB-44E0-8746-C92350B142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1503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D72D5-DE4A-455C-B0A4-678FDB8D627C}" type="datetimeFigureOut">
              <a:rPr lang="en-US" smtClean="0"/>
              <a:t>5/7/2023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D8801-81DB-44E0-8746-C92350B142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3418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D72D5-DE4A-455C-B0A4-678FDB8D627C}" type="datetimeFigureOut">
              <a:rPr lang="en-US" smtClean="0"/>
              <a:t>5/7/2023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D8801-81DB-44E0-8746-C92350B142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5813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D72D5-DE4A-455C-B0A4-678FDB8D627C}" type="datetimeFigureOut">
              <a:rPr lang="en-US" smtClean="0"/>
              <a:t>5/7/2023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D8801-81DB-44E0-8746-C92350B142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1962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D72D5-DE4A-455C-B0A4-678FDB8D627C}" type="datetimeFigureOut">
              <a:rPr lang="en-US" smtClean="0"/>
              <a:t>5/7/2023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D8801-81DB-44E0-8746-C92350B142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21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D72D5-DE4A-455C-B0A4-678FDB8D627C}" type="datetimeFigureOut">
              <a:rPr lang="en-US" smtClean="0"/>
              <a:t>5/7/2023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D8801-81DB-44E0-8746-C92350B142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0416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2D72D5-DE4A-455C-B0A4-678FDB8D627C}" type="datetimeFigureOut">
              <a:rPr lang="en-US" smtClean="0"/>
              <a:t>5/7/2023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FD8801-81DB-44E0-8746-C92350B142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4363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microsoft.com/office/2007/relationships/hdphoto" Target="../media/hdphoto2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gif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Placeholder 7" descr="abstract image">
            <a:extLst>
              <a:ext uri="{FF2B5EF4-FFF2-40B4-BE49-F238E27FC236}">
                <a16:creationId xmlns:a16="http://schemas.microsoft.com/office/drawing/2014/main" id="{40359B56-05C3-A95A-720F-933AFD67DA0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r="-2" b="-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8B5A291-07E0-2CBA-1848-D8091BD210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US" sz="4800" dirty="0">
                <a:solidFill>
                  <a:srgbClr val="FFFFFF"/>
                </a:solidFill>
              </a:rPr>
              <a:t>SISTEM ZA VIZUELNU REPREZENTACIJU </a:t>
            </a:r>
            <a:r>
              <a:rPr lang="en-US" sz="4800" b="1" dirty="0">
                <a:gradFill flip="none" rotWithShape="1">
                  <a:gsLst>
                    <a:gs pos="0">
                      <a:srgbClr val="01023B">
                        <a:lumMod val="100000"/>
                      </a:srgbClr>
                    </a:gs>
                    <a:gs pos="100000">
                      <a:srgbClr val="EA9A5C"/>
                    </a:gs>
                    <a:gs pos="50000">
                      <a:srgbClr val="A53F52"/>
                    </a:gs>
                  </a:gsLst>
                  <a:path path="circle">
                    <a:fillToRect t="100000" r="100000"/>
                  </a:path>
                  <a:tileRect l="-100000" b="-100000"/>
                </a:gradFill>
                <a:effectLst/>
              </a:rPr>
              <a:t>BLOCKCHAIN</a:t>
            </a:r>
            <a:r>
              <a:rPr lang="en-US" sz="4800" b="1" dirty="0">
                <a:solidFill>
                  <a:srgbClr val="FFFFFF"/>
                </a:solidFill>
              </a:rPr>
              <a:t> </a:t>
            </a:r>
            <a:r>
              <a:rPr lang="en-US" sz="4800" dirty="0">
                <a:solidFill>
                  <a:srgbClr val="FFFFFF"/>
                </a:solidFill>
              </a:rPr>
              <a:t>TEHNOLOGIJE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3EF4EE-3D3A-EFFF-5227-74DAAC44CD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768554"/>
            <a:ext cx="9144000" cy="461473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  <a:latin typeface="+mj-lt"/>
              </a:rPr>
              <a:t>KANDIDAT: D</a:t>
            </a:r>
            <a:r>
              <a:rPr lang="sr-Latn-RS" dirty="0">
                <a:solidFill>
                  <a:srgbClr val="FFFFFF"/>
                </a:solidFill>
                <a:latin typeface="+mj-lt"/>
              </a:rPr>
              <a:t>IMITRIJE KNEŽEVIĆ 244</a:t>
            </a:r>
            <a:r>
              <a:rPr lang="en-US" dirty="0">
                <a:solidFill>
                  <a:srgbClr val="FFFFFF"/>
                </a:solidFill>
                <a:latin typeface="+mj-lt"/>
              </a:rPr>
              <a:t>/</a:t>
            </a:r>
            <a:r>
              <a:rPr lang="sr-Latn-RS" dirty="0">
                <a:solidFill>
                  <a:srgbClr val="FFFFFF"/>
                </a:solidFill>
                <a:latin typeface="+mj-lt"/>
              </a:rPr>
              <a:t>2017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454446BD-A633-68E8-96FD-462FED684C3C}"/>
              </a:ext>
            </a:extLst>
          </p:cNvPr>
          <p:cNvSpPr txBox="1">
            <a:spLocks/>
          </p:cNvSpPr>
          <p:nvPr/>
        </p:nvSpPr>
        <p:spPr>
          <a:xfrm>
            <a:off x="1524000" y="5145242"/>
            <a:ext cx="9144000" cy="4614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r-Latn-RS" dirty="0">
                <a:solidFill>
                  <a:srgbClr val="FFFFFF"/>
                </a:solidFill>
                <a:latin typeface="+mj-lt"/>
              </a:rPr>
              <a:t>MENTOR</a:t>
            </a:r>
            <a:r>
              <a:rPr lang="en-US" dirty="0">
                <a:solidFill>
                  <a:srgbClr val="FFFFFF"/>
                </a:solidFill>
                <a:latin typeface="+mj-lt"/>
              </a:rPr>
              <a:t>: </a:t>
            </a:r>
            <a:r>
              <a:rPr lang="sr-Latn-RS" dirty="0">
                <a:solidFill>
                  <a:srgbClr val="FFFFFF"/>
                </a:solidFill>
                <a:latin typeface="+mj-lt"/>
              </a:rPr>
              <a:t>PROF DR ŽARKO STANISAVLJEVIĆ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63355B0B-803B-32E7-CAFF-00C6FAA45997}"/>
              </a:ext>
            </a:extLst>
          </p:cNvPr>
          <p:cNvSpPr txBox="1">
            <a:spLocks/>
          </p:cNvSpPr>
          <p:nvPr/>
        </p:nvSpPr>
        <p:spPr>
          <a:xfrm>
            <a:off x="3512343" y="5922140"/>
            <a:ext cx="5167313" cy="5187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dirty="0"/>
              <a:t>17.5.2023.</a:t>
            </a:r>
          </a:p>
        </p:txBody>
      </p:sp>
    </p:spTree>
    <p:extLst>
      <p:ext uri="{BB962C8B-B14F-4D97-AF65-F5344CB8AC3E}">
        <p14:creationId xmlns:p14="http://schemas.microsoft.com/office/powerpoint/2010/main" val="25779886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Placeholder 7" descr="abstract image">
            <a:extLst>
              <a:ext uri="{FF2B5EF4-FFF2-40B4-BE49-F238E27FC236}">
                <a16:creationId xmlns:a16="http://schemas.microsoft.com/office/drawing/2014/main" id="{40359B56-05C3-A95A-720F-933AFD67DA0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r="-2" b="-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8B5A291-07E0-2CBA-1848-D8091BD210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015409"/>
            <a:ext cx="9144000" cy="827183"/>
          </a:xfrm>
        </p:spPr>
        <p:txBody>
          <a:bodyPr>
            <a:normAutofit/>
          </a:bodyPr>
          <a:lstStyle/>
          <a:p>
            <a:r>
              <a:rPr lang="sr-Latn-RS" sz="4800" dirty="0">
                <a:solidFill>
                  <a:srgbClr val="FFFFFF"/>
                </a:solidFill>
              </a:rPr>
              <a:t>KAKO </a:t>
            </a:r>
            <a:r>
              <a:rPr lang="en-US" sz="4800" b="1" dirty="0">
                <a:gradFill flip="none" rotWithShape="1">
                  <a:gsLst>
                    <a:gs pos="0">
                      <a:srgbClr val="01023B">
                        <a:lumMod val="100000"/>
                      </a:srgbClr>
                    </a:gs>
                    <a:gs pos="100000">
                      <a:srgbClr val="EA9A5C"/>
                    </a:gs>
                    <a:gs pos="50000">
                      <a:srgbClr val="A53F52"/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effectLst/>
              </a:rPr>
              <a:t>BLOCKCHAIN</a:t>
            </a:r>
            <a:r>
              <a:rPr lang="sr-Latn-RS" sz="4800" b="1" dirty="0">
                <a:gradFill flip="none" rotWithShape="1">
                  <a:gsLst>
                    <a:gs pos="0">
                      <a:srgbClr val="01023B">
                        <a:lumMod val="100000"/>
                      </a:srgbClr>
                    </a:gs>
                    <a:gs pos="100000">
                      <a:srgbClr val="EA9A5C"/>
                    </a:gs>
                    <a:gs pos="50000">
                      <a:srgbClr val="A53F52"/>
                    </a:gs>
                  </a:gsLst>
                  <a:path path="circle">
                    <a:fillToRect t="100000" r="100000"/>
                  </a:path>
                  <a:tileRect l="-100000" b="-100000"/>
                </a:gradFill>
                <a:effectLst/>
              </a:rPr>
              <a:t> </a:t>
            </a:r>
            <a:r>
              <a:rPr lang="sr-Latn-RS" sz="4800" dirty="0">
                <a:effectLst/>
              </a:rPr>
              <a:t>RADI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5108486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7030A4-6BC5-D6AA-C056-E6C56D5FAC3D}"/>
              </a:ext>
            </a:extLst>
          </p:cNvPr>
          <p:cNvSpPr txBox="1"/>
          <p:nvPr/>
        </p:nvSpPr>
        <p:spPr>
          <a:xfrm>
            <a:off x="542486" y="744924"/>
            <a:ext cx="54117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sr-Latn-RS" sz="3200" b="0" i="0" u="none" strike="noStrike" kern="1200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KRIPTOGRAFSKE HEŠ FUNKCIJE</a:t>
            </a:r>
            <a:endParaRPr kumimoji="0" lang="en-US" sz="3200" b="0" i="0" u="none" strike="noStrike" kern="1200" cap="none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F103E6-9F05-CE02-7B77-D35535E97168}"/>
              </a:ext>
            </a:extLst>
          </p:cNvPr>
          <p:cNvSpPr txBox="1"/>
          <p:nvPr/>
        </p:nvSpPr>
        <p:spPr>
          <a:xfrm>
            <a:off x="542486" y="1386075"/>
            <a:ext cx="5698657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Heš funkcija 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= </a:t>
            </a: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funkcija koja mapira podatke u izlaz fiksne dužine</a:t>
            </a:r>
          </a:p>
          <a:p>
            <a:pPr>
              <a:spcAft>
                <a:spcPts val="1200"/>
              </a:spcAft>
            </a:pP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Isti ulaz u funkciju uvek daje isti izlaz koji se naziva heš vrednost</a:t>
            </a:r>
            <a:endParaRPr lang="en-US" sz="2000" dirty="0">
              <a:solidFill>
                <a:sysClr val="windowText" lastClr="000000"/>
              </a:solidFill>
              <a:latin typeface="Calibri" panose="020F0502020204030204"/>
            </a:endParaRPr>
          </a:p>
          <a:p>
            <a:pPr>
              <a:spcAft>
                <a:spcPts val="1200"/>
              </a:spcAft>
            </a:pP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Koriste se u glavnom za brzo pronalaženje podataka u računarstvu</a:t>
            </a:r>
          </a:p>
          <a:p>
            <a:endParaRPr lang="sr-Latn-RS" sz="2000" dirty="0">
              <a:latin typeface="Calibri" panose="020F0502020204030204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6D82B7-DE10-3B8A-F950-1B0790366B17}"/>
              </a:ext>
            </a:extLst>
          </p:cNvPr>
          <p:cNvSpPr txBox="1"/>
          <p:nvPr/>
        </p:nvSpPr>
        <p:spPr>
          <a:xfrm>
            <a:off x="6562257" y="1386075"/>
            <a:ext cx="551751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Primer: </a:t>
            </a: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ostatak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 </a:t>
            </a: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pri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 </a:t>
            </a: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deljenju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 H(x)=x%7</a:t>
            </a:r>
          </a:p>
          <a:p>
            <a:pPr>
              <a:spcAft>
                <a:spcPts val="1200"/>
              </a:spcAft>
            </a:pP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Ako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 je H(x)=6, </a:t>
            </a: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onda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 x=6,13,20,27,…</a:t>
            </a:r>
            <a:endParaRPr lang="sr-Latn-RS" sz="2000" dirty="0">
              <a:solidFill>
                <a:sysClr val="windowText" lastClr="000000"/>
              </a:solidFill>
              <a:latin typeface="Calibri" panose="020F0502020204030204"/>
            </a:endParaRPr>
          </a:p>
          <a:p>
            <a:pPr>
              <a:spcAft>
                <a:spcPts val="1200"/>
              </a:spcAft>
            </a:pPr>
            <a:r>
              <a:rPr lang="sr-Latn-RS" sz="2000" dirty="0">
                <a:solidFill>
                  <a:srgbClr val="A53F52"/>
                </a:solidFill>
                <a:latin typeface="Calibri" panose="020F0502020204030204"/>
              </a:rPr>
              <a:t>Kriptografske heš funkcije</a:t>
            </a: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 </a:t>
            </a:r>
            <a:r>
              <a:rPr lang="sr-Latn-RS" sz="2000" dirty="0">
                <a:solidFill>
                  <a:srgbClr val="A53F52"/>
                </a:solidFill>
                <a:latin typeface="Calibri" panose="020F0502020204030204"/>
              </a:rPr>
              <a:t>(CHF) 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= </a:t>
            </a: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specijalne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 </a:t>
            </a: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heš funkcije za koje se ne može izračunati ulaz na osnovu dobijenog izlaza</a:t>
            </a:r>
            <a:endParaRPr lang="en-US" sz="2000" dirty="0">
              <a:solidFill>
                <a:sysClr val="windowText" lastClr="000000"/>
              </a:solidFill>
              <a:latin typeface="Calibri" panose="020F0502020204030204"/>
            </a:endParaRPr>
          </a:p>
          <a:p>
            <a:pPr>
              <a:spcAft>
                <a:spcPts val="1200"/>
              </a:spcAft>
            </a:pP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Veoma široka primena u kriptografiji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6594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7">
            <a:extLst>
              <a:ext uri="{FF2B5EF4-FFF2-40B4-BE49-F238E27FC236}">
                <a16:creationId xmlns:a16="http://schemas.microsoft.com/office/drawing/2014/main" id="{509E8EB0-E7EF-51BD-0462-FF02729D12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2436"/>
            <a:ext cx="12192001" cy="6855564"/>
          </a:xfrm>
          <a:prstGeom prst="rect">
            <a:avLst/>
          </a:prstGeom>
          <a:ln w="19050">
            <a:gradFill>
              <a:gsLst>
                <a:gs pos="0">
                  <a:srgbClr val="01023B"/>
                </a:gs>
                <a:gs pos="25000">
                  <a:srgbClr val="A53F52"/>
                </a:gs>
                <a:gs pos="100000">
                  <a:srgbClr val="EA9A5C"/>
                </a:gs>
              </a:gsLst>
              <a:lin ang="5400000" scaled="1"/>
            </a:gradFill>
          </a:ln>
        </p:spPr>
      </p:pic>
    </p:spTree>
    <p:extLst>
      <p:ext uri="{BB962C8B-B14F-4D97-AF65-F5344CB8AC3E}">
        <p14:creationId xmlns:p14="http://schemas.microsoft.com/office/powerpoint/2010/main" val="30963145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7030A4-6BC5-D6AA-C056-E6C56D5FAC3D}"/>
              </a:ext>
            </a:extLst>
          </p:cNvPr>
          <p:cNvSpPr txBox="1"/>
          <p:nvPr/>
        </p:nvSpPr>
        <p:spPr>
          <a:xfrm>
            <a:off x="542486" y="744924"/>
            <a:ext cx="54117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ysClr val="windowText" lastClr="000000"/>
                </a:solidFill>
                <a:latin typeface="+mj-lt"/>
              </a:rPr>
              <a:t>BLOK</a:t>
            </a:r>
            <a:endParaRPr kumimoji="0" lang="en-US" sz="3200" b="0" i="0" u="none" strike="noStrike" kern="1200" cap="none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F103E6-9F05-CE02-7B77-D35535E97168}"/>
              </a:ext>
            </a:extLst>
          </p:cNvPr>
          <p:cNvSpPr txBox="1"/>
          <p:nvPr/>
        </p:nvSpPr>
        <p:spPr>
          <a:xfrm>
            <a:off x="542486" y="1386075"/>
            <a:ext cx="11334081" cy="2785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Blok se </a:t>
            </a: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sastoji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 od </a:t>
            </a: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proizvoljnog </a:t>
            </a: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sadr</a:t>
            </a: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žaja (deo ledgera) i dodatnih polja koja opisuju i obezbeđuju lanac</a:t>
            </a:r>
            <a:endParaRPr lang="en-US" sz="2000" dirty="0">
              <a:solidFill>
                <a:sysClr val="windowText" lastClr="000000"/>
              </a:solidFill>
              <a:latin typeface="Calibri" panose="020F0502020204030204"/>
            </a:endParaRPr>
          </a:p>
          <a:p>
            <a:pPr>
              <a:spcAft>
                <a:spcPts val="200"/>
              </a:spcAft>
            </a:pPr>
            <a:r>
              <a:rPr lang="sr-Latn-RS" sz="2000" dirty="0">
                <a:solidFill>
                  <a:srgbClr val="A53F52"/>
                </a:solidFill>
                <a:latin typeface="Calibri" panose="020F0502020204030204"/>
              </a:rPr>
              <a:t>Magic</a:t>
            </a: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 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(Number) = </a:t>
            </a: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Jedinstvena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 </a:t>
            </a: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celobrojna </a:t>
            </a: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oznaka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 </a:t>
            </a: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lanca</a:t>
            </a:r>
            <a:endParaRPr lang="en-US" sz="2000" dirty="0">
              <a:solidFill>
                <a:sysClr val="windowText" lastClr="000000"/>
              </a:solidFill>
              <a:latin typeface="Calibri" panose="020F0502020204030204"/>
            </a:endParaRPr>
          </a:p>
          <a:p>
            <a:pPr>
              <a:spcAft>
                <a:spcPts val="1200"/>
              </a:spcAft>
            </a:pP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Bitcoinov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 Magic Number je </a:t>
            </a:r>
            <a:r>
              <a:rPr lang="en-US" sz="2000" dirty="0"/>
              <a:t>0xD9B4BEF9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, </a:t>
            </a: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tj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. </a:t>
            </a:r>
            <a:r>
              <a:rPr lang="en-US" sz="2000" dirty="0"/>
              <a:t>3652501241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 u </a:t>
            </a: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decimalnom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 </a:t>
            </a: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obliku</a:t>
            </a:r>
            <a:endParaRPr lang="en-US" sz="2000" dirty="0">
              <a:solidFill>
                <a:sysClr val="windowText" lastClr="000000"/>
              </a:solidFill>
              <a:latin typeface="Calibri" panose="020F0502020204030204"/>
            </a:endParaRPr>
          </a:p>
          <a:p>
            <a:pPr>
              <a:spcAft>
                <a:spcPts val="200"/>
              </a:spcAft>
            </a:pPr>
            <a:r>
              <a:rPr lang="en-US" sz="2000" dirty="0">
                <a:solidFill>
                  <a:srgbClr val="A53F52"/>
                </a:solidFill>
                <a:latin typeface="Calibri" panose="020F0502020204030204"/>
              </a:rPr>
              <a:t>Block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 (ID) = </a:t>
            </a: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Jedinstvena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 </a:t>
            </a: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celobrojna </a:t>
            </a: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oznaka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 </a:t>
            </a: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bloka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 </a:t>
            </a: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unutar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 </a:t>
            </a: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lanca</a:t>
            </a: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 (redni broj bloka)</a:t>
            </a:r>
            <a:endParaRPr lang="en-US" sz="2000" dirty="0">
              <a:solidFill>
                <a:sysClr val="windowText" lastClr="000000"/>
              </a:solidFill>
              <a:latin typeface="Calibri" panose="020F0502020204030204"/>
            </a:endParaRPr>
          </a:p>
          <a:p>
            <a:pPr>
              <a:spcAft>
                <a:spcPts val="200"/>
              </a:spcAft>
            </a:pP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I/ILI</a:t>
            </a:r>
          </a:p>
          <a:p>
            <a:pPr>
              <a:spcAft>
                <a:spcPts val="1200"/>
              </a:spcAft>
            </a:pP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V</a:t>
            </a: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remenski žig (timestamp)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 = Ta</a:t>
            </a: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čna vremenska oznaka trenutka kada je blok dodat u lanac</a:t>
            </a:r>
            <a:endParaRPr lang="en-US" sz="2000" dirty="0">
              <a:solidFill>
                <a:sysClr val="windowText" lastClr="000000"/>
              </a:solidFill>
              <a:latin typeface="Calibri" panose="020F0502020204030204"/>
            </a:endParaRPr>
          </a:p>
          <a:p>
            <a:pPr>
              <a:spcAft>
                <a:spcPts val="1200"/>
              </a:spcAft>
            </a:pPr>
            <a:r>
              <a:rPr lang="sr-Latn-RS" sz="2000" dirty="0">
                <a:solidFill>
                  <a:srgbClr val="A53F52"/>
                </a:solidFill>
                <a:latin typeface="Calibri" panose="020F0502020204030204"/>
              </a:rPr>
              <a:t>Hash</a:t>
            </a: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 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= SHA256(</a:t>
            </a: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Magic+Block+Data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)</a:t>
            </a:r>
            <a:endParaRPr lang="sr-Latn-RS" sz="2000" dirty="0">
              <a:solidFill>
                <a:sysClr val="windowText" lastClr="000000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6632177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7030A4-6BC5-D6AA-C056-E6C56D5FAC3D}"/>
              </a:ext>
            </a:extLst>
          </p:cNvPr>
          <p:cNvSpPr txBox="1"/>
          <p:nvPr/>
        </p:nvSpPr>
        <p:spPr>
          <a:xfrm>
            <a:off x="542486" y="744924"/>
            <a:ext cx="54117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sr-Latn-RS" sz="3200" b="0" i="0" u="none" strike="noStrike" kern="1200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KREIRANJE LANCA</a:t>
            </a:r>
            <a:endParaRPr kumimoji="0" lang="en-US" sz="3200" b="0" i="0" u="none" strike="noStrike" kern="1200" cap="none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F103E6-9F05-CE02-7B77-D35535E97168}"/>
              </a:ext>
            </a:extLst>
          </p:cNvPr>
          <p:cNvSpPr txBox="1"/>
          <p:nvPr/>
        </p:nvSpPr>
        <p:spPr>
          <a:xfrm>
            <a:off x="542486" y="1386075"/>
            <a:ext cx="11334081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Blokovi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 </a:t>
            </a: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podataka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 se </a:t>
            </a: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ulan</a:t>
            </a: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čavaju jedan za drugim </a:t>
            </a: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preko</a:t>
            </a: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 kriptografskih heš funkcija</a:t>
            </a:r>
          </a:p>
          <a:p>
            <a:pPr>
              <a:spcAft>
                <a:spcPts val="1200"/>
              </a:spcAft>
            </a:pP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Heš vrednost </a:t>
            </a: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na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 </a:t>
            </a: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izlazu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 </a:t>
            </a: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jednog bloka je jedan od ulaznih podataka sledećeg bloka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 (</a:t>
            </a: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prev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 hash)</a:t>
            </a:r>
            <a:endParaRPr lang="sr-Latn-RS" sz="2000" dirty="0">
              <a:solidFill>
                <a:sysClr val="windowText" lastClr="000000"/>
              </a:solidFill>
              <a:latin typeface="Calibri" panose="020F0502020204030204"/>
            </a:endParaRPr>
          </a:p>
          <a:p>
            <a:pPr>
              <a:spcAft>
                <a:spcPts val="1200"/>
              </a:spcAft>
            </a:pP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Ovo znači da ako izmenimo bilo koji blok u lancu, moraćemo da izmenimo i sve blokove posle njega da bi lanac bio validan</a:t>
            </a:r>
          </a:p>
          <a:p>
            <a:pPr>
              <a:spcAft>
                <a:spcPts val="1200"/>
              </a:spcAft>
            </a:pP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Prvi blok (genesis blok) može da ima proizvoljnu heš vrednost prethodnog bloka</a:t>
            </a:r>
          </a:p>
        </p:txBody>
      </p:sp>
    </p:spTree>
    <p:extLst>
      <p:ext uri="{BB962C8B-B14F-4D97-AF65-F5344CB8AC3E}">
        <p14:creationId xmlns:p14="http://schemas.microsoft.com/office/powerpoint/2010/main" val="6442345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7030A4-6BC5-D6AA-C056-E6C56D5FAC3D}"/>
              </a:ext>
            </a:extLst>
          </p:cNvPr>
          <p:cNvSpPr txBox="1"/>
          <p:nvPr/>
        </p:nvSpPr>
        <p:spPr>
          <a:xfrm>
            <a:off x="542486" y="744924"/>
            <a:ext cx="54117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sr-Latn-RS" sz="3200" i="0" u="none" strike="noStrike" kern="1200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SADRŽAJ BLOKA</a:t>
            </a:r>
            <a:endParaRPr kumimoji="0" lang="en-US" sz="3200" i="0" u="none" strike="noStrike" kern="1200" cap="none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F103E6-9F05-CE02-7B77-D35535E97168}"/>
              </a:ext>
            </a:extLst>
          </p:cNvPr>
          <p:cNvSpPr txBox="1"/>
          <p:nvPr/>
        </p:nvSpPr>
        <p:spPr>
          <a:xfrm>
            <a:off x="542486" y="1329699"/>
            <a:ext cx="569865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sr-Latn-RS" sz="2000" dirty="0">
                <a:latin typeface="Calibri" panose="020F0502020204030204"/>
              </a:rPr>
              <a:t>Sadržaj blok</a:t>
            </a:r>
            <a:r>
              <a:rPr lang="en-US" sz="2000" dirty="0">
                <a:latin typeface="Calibri" panose="020F0502020204030204"/>
              </a:rPr>
              <a:t>ova </a:t>
            </a:r>
            <a:r>
              <a:rPr lang="en-US" sz="2000" dirty="0" err="1">
                <a:latin typeface="Calibri" panose="020F0502020204030204"/>
              </a:rPr>
              <a:t>mogu</a:t>
            </a:r>
            <a:r>
              <a:rPr lang="en-US" sz="2000" dirty="0">
                <a:latin typeface="Calibri" panose="020F0502020204030204"/>
              </a:rPr>
              <a:t> </a:t>
            </a:r>
            <a:r>
              <a:rPr lang="en-US" sz="2000" dirty="0" err="1">
                <a:latin typeface="Calibri" panose="020F0502020204030204"/>
              </a:rPr>
              <a:t>biti</a:t>
            </a:r>
            <a:r>
              <a:rPr lang="en-US" sz="2000" dirty="0">
                <a:latin typeface="Calibri" panose="020F0502020204030204"/>
              </a:rPr>
              <a:t> </a:t>
            </a:r>
            <a:r>
              <a:rPr lang="sr-Latn-RS" sz="2000" dirty="0">
                <a:latin typeface="Calibri" panose="020F0502020204030204"/>
              </a:rPr>
              <a:t>bilo kak</a:t>
            </a:r>
            <a:r>
              <a:rPr lang="en-US" sz="2000" dirty="0">
                <a:latin typeface="Calibri" panose="020F0502020204030204"/>
              </a:rPr>
              <a:t>vi</a:t>
            </a:r>
            <a:r>
              <a:rPr lang="sr-Latn-RS" sz="2000" dirty="0">
                <a:latin typeface="Calibri" panose="020F0502020204030204"/>
              </a:rPr>
              <a:t> poda</a:t>
            </a:r>
            <a:r>
              <a:rPr lang="en-US" sz="2000" dirty="0">
                <a:latin typeface="Calibri" panose="020F0502020204030204"/>
              </a:rPr>
              <a:t>ci</a:t>
            </a:r>
          </a:p>
          <a:p>
            <a:pPr>
              <a:spcAft>
                <a:spcPts val="1200"/>
              </a:spcAft>
            </a:pPr>
            <a:r>
              <a:rPr lang="sr-Latn-RS" sz="2000" dirty="0">
                <a:latin typeface="Calibri" panose="020F0502020204030204"/>
              </a:rPr>
              <a:t>Najčešći primer je digitalni javni ledger</a:t>
            </a:r>
          </a:p>
          <a:p>
            <a:pPr>
              <a:spcAft>
                <a:spcPts val="1200"/>
              </a:spcAft>
            </a:pPr>
            <a:r>
              <a:rPr lang="sr-Latn-RS" sz="2000" dirty="0">
                <a:latin typeface="Calibri" panose="020F0502020204030204"/>
              </a:rPr>
              <a:t>Sadržaj svakog bloka u tom slučaju predstavlja deo digitalnog javnog ledgera, dok su svi drugi mehanizmi tu da bi obezbedili njegovu validnost i verodostojnost</a:t>
            </a:r>
          </a:p>
        </p:txBody>
      </p:sp>
      <p:pic>
        <p:nvPicPr>
          <p:cNvPr id="2" name="Picture Placeholder 7">
            <a:extLst>
              <a:ext uri="{FF2B5EF4-FFF2-40B4-BE49-F238E27FC236}">
                <a16:creationId xmlns:a16="http://schemas.microsoft.com/office/drawing/2014/main" id="{EF12BF27-7726-50D3-6FA9-694DBB30A9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432978" y="3853466"/>
            <a:ext cx="11326044" cy="2261883"/>
          </a:xfrm>
          <a:prstGeom prst="rect">
            <a:avLst/>
          </a:prstGeom>
          <a:noFill/>
          <a:ln w="19050">
            <a:gradFill flip="none" rotWithShape="1">
              <a:gsLst>
                <a:gs pos="0">
                  <a:srgbClr val="01023B"/>
                </a:gs>
                <a:gs pos="50000">
                  <a:srgbClr val="A53F52"/>
                </a:gs>
                <a:gs pos="100000">
                  <a:srgbClr val="EA9A5C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46D82B7-DE10-3B8A-F950-1B0790366B17}"/>
              </a:ext>
            </a:extLst>
          </p:cNvPr>
          <p:cNvSpPr txBox="1"/>
          <p:nvPr/>
        </p:nvSpPr>
        <p:spPr>
          <a:xfrm>
            <a:off x="6370871" y="1329699"/>
            <a:ext cx="5517510" cy="24724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sr-Latn-RS" sz="2000" dirty="0">
                <a:latin typeface="Calibri" panose="020F0502020204030204"/>
              </a:rPr>
              <a:t>Ledger je spisak transakcija</a:t>
            </a:r>
          </a:p>
          <a:p>
            <a:pPr>
              <a:spcAft>
                <a:spcPts val="200"/>
              </a:spcAft>
            </a:pPr>
            <a:r>
              <a:rPr lang="sr-Latn-RS" sz="2000" dirty="0">
                <a:latin typeface="Calibri" panose="020F0502020204030204"/>
              </a:rPr>
              <a:t>Za transakciju su nam potrebni:</a:t>
            </a:r>
          </a:p>
          <a:p>
            <a:pPr marL="342900" indent="-342900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sr-Latn-RS" sz="2000" dirty="0">
                <a:latin typeface="Calibri" panose="020F0502020204030204"/>
              </a:rPr>
              <a:t>Naziva pošiljaoca</a:t>
            </a:r>
          </a:p>
          <a:p>
            <a:pPr marL="342900" indent="-342900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sr-Latn-RS" sz="2000" dirty="0">
                <a:latin typeface="Calibri" panose="020F0502020204030204"/>
              </a:rPr>
              <a:t>Naziva primaoca</a:t>
            </a:r>
          </a:p>
          <a:p>
            <a:pPr marL="342900" indent="-342900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sr-Latn-RS" sz="2000" dirty="0">
                <a:latin typeface="Calibri" panose="020F0502020204030204"/>
              </a:rPr>
              <a:t>Broj koji predstavlja svotu transakcije, tj. količinu novčića kriptovalute koja se prosleđuje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61510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7">
            <a:extLst>
              <a:ext uri="{FF2B5EF4-FFF2-40B4-BE49-F238E27FC236}">
                <a16:creationId xmlns:a16="http://schemas.microsoft.com/office/drawing/2014/main" id="{509E8EB0-E7EF-51BD-0462-FF02729D12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2436"/>
            <a:ext cx="12192001" cy="6855564"/>
          </a:xfrm>
          <a:prstGeom prst="rect">
            <a:avLst/>
          </a:prstGeom>
          <a:ln w="19050">
            <a:gradFill>
              <a:gsLst>
                <a:gs pos="0">
                  <a:srgbClr val="01023B"/>
                </a:gs>
                <a:gs pos="25000">
                  <a:srgbClr val="A53F52"/>
                </a:gs>
                <a:gs pos="100000">
                  <a:srgbClr val="EA9A5C"/>
                </a:gs>
              </a:gsLst>
              <a:lin ang="5400000" scaled="1"/>
            </a:gra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BCA671E-700B-6C7A-A5B6-8BA2200CD1A2}"/>
              </a:ext>
            </a:extLst>
          </p:cNvPr>
          <p:cNvSpPr txBox="1"/>
          <p:nvPr/>
        </p:nvSpPr>
        <p:spPr>
          <a:xfrm>
            <a:off x="3583172" y="2530549"/>
            <a:ext cx="568873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FF0000"/>
                </a:solidFill>
              </a:rPr>
              <a:t>TRANSACTIONS PRIMER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1F12CB-0205-2405-793C-90D8986823EC}"/>
              </a:ext>
            </a:extLst>
          </p:cNvPr>
          <p:cNvSpPr txBox="1"/>
          <p:nvPr/>
        </p:nvSpPr>
        <p:spPr>
          <a:xfrm>
            <a:off x="2433587" y="6304463"/>
            <a:ext cx="79879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sr-Latn-RS" sz="2400" dirty="0">
                <a:solidFill>
                  <a:srgbClr val="01023B"/>
                </a:solidFill>
                <a:latin typeface="Calibri" panose="020F0502020204030204"/>
              </a:rPr>
              <a:t>Šta sprečava pošiljaoca da pošalje više novca nego što ima?</a:t>
            </a:r>
          </a:p>
        </p:txBody>
      </p:sp>
    </p:spTree>
    <p:extLst>
      <p:ext uri="{BB962C8B-B14F-4D97-AF65-F5344CB8AC3E}">
        <p14:creationId xmlns:p14="http://schemas.microsoft.com/office/powerpoint/2010/main" val="38682401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7030A4-6BC5-D6AA-C056-E6C56D5FAC3D}"/>
              </a:ext>
            </a:extLst>
          </p:cNvPr>
          <p:cNvSpPr txBox="1"/>
          <p:nvPr/>
        </p:nvSpPr>
        <p:spPr>
          <a:xfrm>
            <a:off x="542486" y="744924"/>
            <a:ext cx="66835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sz="3200" i="0" u="none" strike="noStrike" kern="1200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PRA</a:t>
            </a:r>
            <a:r>
              <a:rPr kumimoji="0" lang="sr-Latn-RS" sz="3200" i="0" u="none" strike="noStrike" kern="1200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ĆENJE TRANSAKCIJA</a:t>
            </a:r>
            <a:endParaRPr kumimoji="0" lang="en-US" sz="3200" i="0" u="none" strike="noStrike" kern="1200" cap="none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6D82B7-DE10-3B8A-F950-1B0790366B17}"/>
              </a:ext>
            </a:extLst>
          </p:cNvPr>
          <p:cNvSpPr txBox="1"/>
          <p:nvPr/>
        </p:nvSpPr>
        <p:spPr>
          <a:xfrm>
            <a:off x="542487" y="1879811"/>
            <a:ext cx="11216535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200"/>
              </a:spcAft>
            </a:pPr>
            <a:r>
              <a:rPr lang="sr-Latn-RS" sz="2000" dirty="0">
                <a:solidFill>
                  <a:srgbClr val="A53F52"/>
                </a:solidFill>
                <a:latin typeface="Calibri" panose="020F0502020204030204"/>
              </a:rPr>
              <a:t>References</a:t>
            </a:r>
            <a:r>
              <a:rPr lang="sr-Latn-RS" sz="2000" dirty="0">
                <a:latin typeface="Calibri" panose="020F0502020204030204"/>
              </a:rPr>
              <a:t> </a:t>
            </a:r>
            <a:r>
              <a:rPr lang="en-US" sz="2000" dirty="0">
                <a:latin typeface="Calibri" panose="020F0502020204030204"/>
              </a:rPr>
              <a:t>= ID </a:t>
            </a:r>
            <a:r>
              <a:rPr lang="en-US" sz="2000" dirty="0" err="1">
                <a:latin typeface="Calibri" panose="020F0502020204030204"/>
              </a:rPr>
              <a:t>Blokova</a:t>
            </a:r>
            <a:r>
              <a:rPr lang="en-US" sz="2000" dirty="0">
                <a:latin typeface="Calibri" panose="020F0502020204030204"/>
              </a:rPr>
              <a:t> </a:t>
            </a:r>
            <a:r>
              <a:rPr lang="en-US" sz="2000" dirty="0" err="1">
                <a:latin typeface="Calibri" panose="020F0502020204030204"/>
              </a:rPr>
              <a:t>koje</a:t>
            </a:r>
            <a:r>
              <a:rPr lang="en-US" sz="2000" dirty="0">
                <a:latin typeface="Calibri" panose="020F0502020204030204"/>
              </a:rPr>
              <a:t> ova </a:t>
            </a:r>
            <a:r>
              <a:rPr lang="en-US" sz="2000" dirty="0" err="1">
                <a:latin typeface="Calibri" panose="020F0502020204030204"/>
              </a:rPr>
              <a:t>transakcija</a:t>
            </a:r>
            <a:r>
              <a:rPr lang="en-US" sz="2000" dirty="0">
                <a:latin typeface="Calibri" panose="020F0502020204030204"/>
              </a:rPr>
              <a:t> </a:t>
            </a:r>
            <a:r>
              <a:rPr lang="en-US" sz="2000" dirty="0" err="1">
                <a:latin typeface="Calibri" panose="020F0502020204030204"/>
              </a:rPr>
              <a:t>referi</a:t>
            </a:r>
            <a:r>
              <a:rPr lang="sr-Latn-RS" sz="2000" dirty="0">
                <a:latin typeface="Calibri" panose="020F0502020204030204"/>
              </a:rPr>
              <a:t>še kao dokaz da pošiljalac ima novca za slanje</a:t>
            </a:r>
            <a:endParaRPr lang="en-US" sz="2000" dirty="0">
              <a:latin typeface="Calibri" panose="020F0502020204030204"/>
            </a:endParaRPr>
          </a:p>
          <a:p>
            <a:pPr>
              <a:spcAft>
                <a:spcPts val="200"/>
              </a:spcAft>
            </a:pPr>
            <a:r>
              <a:rPr lang="en-US" sz="2000" dirty="0" err="1">
                <a:latin typeface="Calibri" panose="020F0502020204030204"/>
              </a:rPr>
              <a:t>Svaka</a:t>
            </a:r>
            <a:r>
              <a:rPr lang="en-US" sz="2000" dirty="0">
                <a:latin typeface="Calibri" panose="020F0502020204030204"/>
              </a:rPr>
              <a:t> </a:t>
            </a:r>
            <a:r>
              <a:rPr lang="en-US" sz="2000" dirty="0" err="1">
                <a:latin typeface="Calibri" panose="020F0502020204030204"/>
              </a:rPr>
              <a:t>transakcija</a:t>
            </a:r>
            <a:r>
              <a:rPr lang="en-US" sz="2000" dirty="0">
                <a:latin typeface="Calibri" panose="020F0502020204030204"/>
              </a:rPr>
              <a:t> se </a:t>
            </a:r>
            <a:r>
              <a:rPr lang="en-US" sz="2000" dirty="0" err="1">
                <a:latin typeface="Calibri" panose="020F0502020204030204"/>
              </a:rPr>
              <a:t>rastavlja</a:t>
            </a:r>
            <a:r>
              <a:rPr lang="en-US" sz="2000" dirty="0">
                <a:latin typeface="Calibri" panose="020F0502020204030204"/>
              </a:rPr>
              <a:t> </a:t>
            </a:r>
            <a:r>
              <a:rPr lang="en-US" sz="2000" dirty="0" err="1">
                <a:latin typeface="Calibri" panose="020F0502020204030204"/>
              </a:rPr>
              <a:t>na</a:t>
            </a:r>
            <a:r>
              <a:rPr lang="en-US" sz="2000" dirty="0">
                <a:latin typeface="Calibri" panose="020F0502020204030204"/>
              </a:rPr>
              <a:t> </a:t>
            </a:r>
            <a:r>
              <a:rPr lang="en-US" sz="2000" dirty="0" err="1">
                <a:latin typeface="Calibri" panose="020F0502020204030204"/>
              </a:rPr>
              <a:t>dve</a:t>
            </a:r>
            <a:r>
              <a:rPr lang="en-US" sz="2000" dirty="0">
                <a:latin typeface="Calibri" panose="020F0502020204030204"/>
              </a:rPr>
              <a:t>:</a:t>
            </a:r>
          </a:p>
          <a:p>
            <a:pPr marL="342900" indent="-342900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sr-Latn-RS" sz="2000" dirty="0">
                <a:latin typeface="Calibri" panose="020F0502020204030204"/>
              </a:rPr>
              <a:t>Originalna (A šalje B X tokena)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sr-Latn-RS" sz="2000" dirty="0">
                <a:latin typeface="Calibri" panose="020F0502020204030204"/>
              </a:rPr>
              <a:t>Povratna (A šalje A sve preostale </a:t>
            </a:r>
            <a:r>
              <a:rPr lang="en-US" sz="2000" dirty="0">
                <a:latin typeface="Calibri" panose="020F0502020204030204"/>
              </a:rPr>
              <a:t>ref </a:t>
            </a:r>
            <a:r>
              <a:rPr lang="sr-Latn-RS" sz="2000" dirty="0">
                <a:latin typeface="Calibri" panose="020F0502020204030204"/>
              </a:rPr>
              <a:t>tokene)</a:t>
            </a:r>
            <a:endParaRPr lang="en-US" sz="2000" dirty="0">
              <a:latin typeface="Calibri" panose="020F0502020204030204"/>
            </a:endParaRPr>
          </a:p>
          <a:p>
            <a:pPr>
              <a:spcAft>
                <a:spcPts val="1200"/>
              </a:spcAft>
            </a:pPr>
            <a:r>
              <a:rPr lang="en-US" sz="2000" dirty="0" err="1">
                <a:latin typeface="Calibri" panose="020F0502020204030204"/>
              </a:rPr>
              <a:t>Ovime</a:t>
            </a:r>
            <a:r>
              <a:rPr lang="en-US" sz="2000" dirty="0">
                <a:latin typeface="Calibri" panose="020F0502020204030204"/>
              </a:rPr>
              <a:t> </a:t>
            </a:r>
            <a:r>
              <a:rPr lang="sr-Latn-RS" sz="2000" dirty="0">
                <a:latin typeface="Calibri" panose="020F0502020204030204"/>
              </a:rPr>
              <a:t>može da se izbegne korišćenje </a:t>
            </a:r>
            <a:r>
              <a:rPr lang="en-US" sz="2000" dirty="0" err="1">
                <a:latin typeface="Calibri" panose="020F0502020204030204"/>
              </a:rPr>
              <a:t>dodatn</a:t>
            </a:r>
            <a:r>
              <a:rPr lang="sr-Latn-RS" sz="2000" dirty="0">
                <a:latin typeface="Calibri" panose="020F0502020204030204"/>
              </a:rPr>
              <a:t>ih</a:t>
            </a:r>
            <a:r>
              <a:rPr lang="en-US" sz="2000" dirty="0">
                <a:latin typeface="Calibri" panose="020F0502020204030204"/>
              </a:rPr>
              <a:t> </a:t>
            </a:r>
            <a:r>
              <a:rPr lang="en-US" sz="2000" dirty="0" err="1">
                <a:latin typeface="Calibri" panose="020F0502020204030204"/>
              </a:rPr>
              <a:t>struktura</a:t>
            </a:r>
            <a:r>
              <a:rPr lang="en-US" sz="2000" dirty="0">
                <a:latin typeface="Calibri" panose="020F0502020204030204"/>
              </a:rPr>
              <a:t> </a:t>
            </a:r>
            <a:r>
              <a:rPr lang="en-US" sz="2000" dirty="0" err="1">
                <a:latin typeface="Calibri" panose="020F0502020204030204"/>
              </a:rPr>
              <a:t>podataka</a:t>
            </a:r>
            <a:endParaRPr lang="sr-Latn-RS" sz="2000" dirty="0">
              <a:latin typeface="Calibri" panose="020F0502020204030204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E6331B-D043-104C-744B-0037F53030FE}"/>
              </a:ext>
            </a:extLst>
          </p:cNvPr>
          <p:cNvSpPr txBox="1"/>
          <p:nvPr/>
        </p:nvSpPr>
        <p:spPr>
          <a:xfrm>
            <a:off x="542486" y="1329699"/>
            <a:ext cx="79422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sr-Latn-RS" sz="2400" dirty="0">
                <a:solidFill>
                  <a:srgbClr val="EA9A5C"/>
                </a:solidFill>
                <a:latin typeface="Calibri" panose="020F0502020204030204"/>
              </a:rPr>
              <a:t>Uvešćemo posebn</a:t>
            </a:r>
            <a:r>
              <a:rPr lang="en-US" sz="2400" dirty="0">
                <a:solidFill>
                  <a:srgbClr val="EA9A5C"/>
                </a:solidFill>
                <a:latin typeface="Calibri" panose="020F0502020204030204"/>
              </a:rPr>
              <a:t>u</a:t>
            </a:r>
            <a:r>
              <a:rPr lang="sr-Latn-RS" sz="2400" dirty="0">
                <a:solidFill>
                  <a:srgbClr val="EA9A5C"/>
                </a:solidFill>
                <a:latin typeface="Calibri" panose="020F0502020204030204"/>
              </a:rPr>
              <a:t> formu koje transakcije moraju da poštuju!</a:t>
            </a:r>
          </a:p>
        </p:txBody>
      </p:sp>
      <p:pic>
        <p:nvPicPr>
          <p:cNvPr id="2" name="Picture Placeholder 7">
            <a:extLst>
              <a:ext uri="{FF2B5EF4-FFF2-40B4-BE49-F238E27FC236}">
                <a16:creationId xmlns:a16="http://schemas.microsoft.com/office/drawing/2014/main" id="{60047BDA-964E-CAB5-7D41-20868C6C5F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2978" y="3870100"/>
            <a:ext cx="11326044" cy="2091219"/>
          </a:xfrm>
          <a:prstGeom prst="rect">
            <a:avLst/>
          </a:prstGeom>
          <a:noFill/>
          <a:ln w="19050">
            <a:gradFill flip="none" rotWithShape="1">
              <a:gsLst>
                <a:gs pos="0">
                  <a:srgbClr val="01023B"/>
                </a:gs>
                <a:gs pos="50000">
                  <a:srgbClr val="A53F52"/>
                </a:gs>
                <a:gs pos="100000">
                  <a:srgbClr val="EA9A5C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</p:pic>
    </p:spTree>
    <p:extLst>
      <p:ext uri="{BB962C8B-B14F-4D97-AF65-F5344CB8AC3E}">
        <p14:creationId xmlns:p14="http://schemas.microsoft.com/office/powerpoint/2010/main" val="6450119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7030A4-6BC5-D6AA-C056-E6C56D5FAC3D}"/>
              </a:ext>
            </a:extLst>
          </p:cNvPr>
          <p:cNvSpPr txBox="1"/>
          <p:nvPr/>
        </p:nvSpPr>
        <p:spPr>
          <a:xfrm>
            <a:off x="542486" y="744924"/>
            <a:ext cx="66835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sz="3200" i="0" u="none" strike="noStrike" kern="1200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PRA</a:t>
            </a:r>
            <a:r>
              <a:rPr kumimoji="0" lang="sr-Latn-RS" sz="3200" i="0" u="none" strike="noStrike" kern="1200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ĆENJE TRANSAKCIJA</a:t>
            </a:r>
            <a:endParaRPr kumimoji="0" lang="en-US" sz="3200" i="0" u="none" strike="noStrike" kern="1200" cap="none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F103E6-9F05-CE02-7B77-D35535E97168}"/>
              </a:ext>
            </a:extLst>
          </p:cNvPr>
          <p:cNvSpPr txBox="1"/>
          <p:nvPr/>
        </p:nvSpPr>
        <p:spPr>
          <a:xfrm>
            <a:off x="542486" y="1329699"/>
            <a:ext cx="1121653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sr-Latn-RS" sz="2000" dirty="0">
                <a:latin typeface="Calibri" panose="020F0502020204030204"/>
              </a:rPr>
              <a:t>Transakcije </a:t>
            </a:r>
            <a:r>
              <a:rPr lang="sr-Latn-RS" sz="2000" u="sng" dirty="0">
                <a:latin typeface="Calibri" panose="020F0502020204030204"/>
              </a:rPr>
              <a:t>moraju</a:t>
            </a:r>
            <a:r>
              <a:rPr lang="sr-Latn-RS" sz="2000" dirty="0">
                <a:latin typeface="Calibri" panose="020F0502020204030204"/>
              </a:rPr>
              <a:t> da se referenciraju na jedan ili više prethodnih blokova radi provere da li pošiljalac ima dovoljno novca na računu</a:t>
            </a:r>
          </a:p>
          <a:p>
            <a:pPr>
              <a:spcAft>
                <a:spcPts val="1200"/>
              </a:spcAft>
            </a:pPr>
            <a:r>
              <a:rPr lang="sr-Latn-RS" sz="2000" dirty="0">
                <a:latin typeface="Calibri" panose="020F0502020204030204"/>
              </a:rPr>
              <a:t>Nije moguće dva puta se refencirati na isti blok</a:t>
            </a:r>
          </a:p>
          <a:p>
            <a:pPr>
              <a:spcAft>
                <a:spcPts val="1200"/>
              </a:spcAft>
            </a:pPr>
            <a:r>
              <a:rPr lang="sr-Latn-RS" sz="2000" dirty="0">
                <a:latin typeface="Calibri" panose="020F0502020204030204"/>
              </a:rPr>
              <a:t>Zbir ulaznih transakcija mora biti jednak zbiru izlaznih transakcija</a:t>
            </a:r>
          </a:p>
        </p:txBody>
      </p:sp>
      <p:pic>
        <p:nvPicPr>
          <p:cNvPr id="2" name="Picture Placeholder 7">
            <a:extLst>
              <a:ext uri="{FF2B5EF4-FFF2-40B4-BE49-F238E27FC236}">
                <a16:creationId xmlns:a16="http://schemas.microsoft.com/office/drawing/2014/main" id="{60047BDA-964E-CAB5-7D41-20868C6C5F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7732" y="3318823"/>
            <a:ext cx="11326044" cy="2205511"/>
          </a:xfrm>
          <a:prstGeom prst="rect">
            <a:avLst/>
          </a:prstGeom>
          <a:noFill/>
          <a:ln w="19050">
            <a:gradFill flip="none" rotWithShape="1">
              <a:gsLst>
                <a:gs pos="0">
                  <a:srgbClr val="01023B"/>
                </a:gs>
                <a:gs pos="50000">
                  <a:srgbClr val="A53F52"/>
                </a:gs>
                <a:gs pos="100000">
                  <a:srgbClr val="EA9A5C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6F83F61-B41E-8226-040A-18192FC589C0}"/>
              </a:ext>
            </a:extLst>
          </p:cNvPr>
          <p:cNvSpPr txBox="1"/>
          <p:nvPr/>
        </p:nvSpPr>
        <p:spPr>
          <a:xfrm>
            <a:off x="4012018" y="5882243"/>
            <a:ext cx="41679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sr-Latn-RS" sz="2400" dirty="0">
                <a:solidFill>
                  <a:srgbClr val="01023B"/>
                </a:solidFill>
                <a:latin typeface="Calibri" panose="020F0502020204030204"/>
              </a:rPr>
              <a:t>Kako novi tokeni ulaze u sistem?</a:t>
            </a:r>
          </a:p>
        </p:txBody>
      </p:sp>
    </p:spTree>
    <p:extLst>
      <p:ext uri="{BB962C8B-B14F-4D97-AF65-F5344CB8AC3E}">
        <p14:creationId xmlns:p14="http://schemas.microsoft.com/office/powerpoint/2010/main" val="18602042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7030A4-6BC5-D6AA-C056-E6C56D5FAC3D}"/>
              </a:ext>
            </a:extLst>
          </p:cNvPr>
          <p:cNvSpPr txBox="1"/>
          <p:nvPr/>
        </p:nvSpPr>
        <p:spPr>
          <a:xfrm>
            <a:off x="542486" y="744924"/>
            <a:ext cx="66835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sr-Latn-RS" sz="3200" i="0" u="none" strike="noStrike" kern="1200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COINBASE</a:t>
            </a:r>
            <a:endParaRPr kumimoji="0" lang="en-US" sz="3200" i="0" u="none" strike="noStrike" kern="1200" cap="none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F103E6-9F05-CE02-7B77-D35535E97168}"/>
              </a:ext>
            </a:extLst>
          </p:cNvPr>
          <p:cNvSpPr txBox="1"/>
          <p:nvPr/>
        </p:nvSpPr>
        <p:spPr>
          <a:xfrm>
            <a:off x="542487" y="1881943"/>
            <a:ext cx="1108953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sr-Latn-RS" sz="2000" dirty="0">
                <a:latin typeface="Calibri" panose="020F0502020204030204"/>
              </a:rPr>
              <a:t>Uvodimo posebnu transakcija unutar svakog bloka zvanu </a:t>
            </a:r>
            <a:r>
              <a:rPr lang="sr-Latn-RS" sz="2000" dirty="0">
                <a:solidFill>
                  <a:srgbClr val="A53F52"/>
                </a:solidFill>
                <a:latin typeface="Calibri" panose="020F0502020204030204"/>
              </a:rPr>
              <a:t>coinbase </a:t>
            </a:r>
            <a:r>
              <a:rPr lang="sr-Latn-RS" sz="2000" dirty="0">
                <a:latin typeface="Calibri" panose="020F0502020204030204"/>
              </a:rPr>
              <a:t>transakcija</a:t>
            </a:r>
          </a:p>
          <a:p>
            <a:pPr>
              <a:spcAft>
                <a:spcPts val="1200"/>
              </a:spcAft>
            </a:pPr>
            <a:r>
              <a:rPr lang="sr-Latn-RS" sz="2000" dirty="0">
                <a:latin typeface="Calibri" panose="020F0502020204030204"/>
              </a:rPr>
              <a:t>Ona nema pošiljaoca niti referencu</a:t>
            </a:r>
          </a:p>
          <a:p>
            <a:pPr>
              <a:spcAft>
                <a:spcPts val="1200"/>
              </a:spcAft>
            </a:pPr>
            <a:r>
              <a:rPr lang="sr-Latn-RS" sz="2000" dirty="0">
                <a:latin typeface="Calibri" panose="020F0502020204030204"/>
              </a:rPr>
              <a:t>Njen cilj jeste uvođenje novih novčića u s</a:t>
            </a:r>
            <a:r>
              <a:rPr lang="en-US" sz="2000" dirty="0" err="1">
                <a:latin typeface="Calibri" panose="020F0502020204030204"/>
              </a:rPr>
              <a:t>istem</a:t>
            </a:r>
            <a:r>
              <a:rPr lang="en-US" sz="2000" dirty="0">
                <a:latin typeface="Calibri" panose="020F0502020204030204"/>
              </a:rPr>
              <a:t> </a:t>
            </a:r>
            <a:endParaRPr lang="sr-Latn-RS" sz="2000" dirty="0">
              <a:latin typeface="Calibri" panose="020F0502020204030204"/>
            </a:endParaRPr>
          </a:p>
          <a:p>
            <a:pPr>
              <a:spcAft>
                <a:spcPts val="1200"/>
              </a:spcAft>
            </a:pPr>
            <a:r>
              <a:rPr lang="sr-Latn-RS" sz="2000" dirty="0">
                <a:latin typeface="Calibri" panose="020F0502020204030204"/>
              </a:rPr>
              <a:t>G</a:t>
            </a:r>
            <a:r>
              <a:rPr lang="en-US" sz="2000" dirty="0" err="1">
                <a:latin typeface="Calibri" panose="020F0502020204030204"/>
              </a:rPr>
              <a:t>enesis</a:t>
            </a:r>
            <a:r>
              <a:rPr lang="en-US" sz="2000" dirty="0">
                <a:latin typeface="Calibri" panose="020F0502020204030204"/>
              </a:rPr>
              <a:t> </a:t>
            </a:r>
            <a:r>
              <a:rPr lang="en-US" sz="2000" dirty="0" err="1">
                <a:latin typeface="Calibri" panose="020F0502020204030204"/>
              </a:rPr>
              <a:t>blok</a:t>
            </a:r>
            <a:r>
              <a:rPr lang="en-US" sz="2000" dirty="0">
                <a:latin typeface="Calibri" panose="020F0502020204030204"/>
              </a:rPr>
              <a:t> </a:t>
            </a:r>
            <a:r>
              <a:rPr lang="en-US" sz="2000" dirty="0" err="1">
                <a:latin typeface="Calibri" panose="020F0502020204030204"/>
              </a:rPr>
              <a:t>ima</a:t>
            </a:r>
            <a:r>
              <a:rPr lang="en-US" sz="2000" dirty="0">
                <a:latin typeface="Calibri" panose="020F0502020204030204"/>
              </a:rPr>
              <a:t> </a:t>
            </a:r>
            <a:r>
              <a:rPr lang="en-US" sz="2000" dirty="0" err="1">
                <a:latin typeface="Calibri" panose="020F0502020204030204"/>
              </a:rPr>
              <a:t>samo</a:t>
            </a:r>
            <a:r>
              <a:rPr lang="en-US" sz="2000" dirty="0">
                <a:latin typeface="Calibri" panose="020F0502020204030204"/>
              </a:rPr>
              <a:t> </a:t>
            </a:r>
            <a:r>
              <a:rPr lang="en-US" sz="2000" dirty="0" err="1">
                <a:latin typeface="Calibri" panose="020F0502020204030204"/>
              </a:rPr>
              <a:t>ovu</a:t>
            </a:r>
            <a:r>
              <a:rPr lang="en-US" sz="2000" dirty="0">
                <a:latin typeface="Calibri" panose="020F0502020204030204"/>
              </a:rPr>
              <a:t> </a:t>
            </a:r>
            <a:r>
              <a:rPr lang="en-US" sz="2000" dirty="0" err="1">
                <a:latin typeface="Calibri" panose="020F0502020204030204"/>
              </a:rPr>
              <a:t>transakciju</a:t>
            </a:r>
            <a:endParaRPr lang="sr-Latn-RS" sz="2000" dirty="0">
              <a:latin typeface="Calibri" panose="020F0502020204030204"/>
            </a:endParaRPr>
          </a:p>
          <a:p>
            <a:pPr>
              <a:spcAft>
                <a:spcPts val="1200"/>
              </a:spcAft>
            </a:pPr>
            <a:r>
              <a:rPr lang="sr-Latn-RS" sz="2000" dirty="0">
                <a:latin typeface="Calibri" panose="020F0502020204030204"/>
              </a:rPr>
              <a:t>Videćemo kasnije kako se određuje ko je primalac </a:t>
            </a:r>
            <a:r>
              <a:rPr lang="sr-Latn-RS" sz="2000" dirty="0">
                <a:solidFill>
                  <a:srgbClr val="A53F52"/>
                </a:solidFill>
                <a:latin typeface="Calibri" panose="020F0502020204030204"/>
              </a:rPr>
              <a:t>coinbase</a:t>
            </a:r>
            <a:r>
              <a:rPr lang="sr-Latn-RS" sz="2000" dirty="0">
                <a:latin typeface="Calibri" panose="020F0502020204030204"/>
              </a:rPr>
              <a:t> transakcije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E6331B-D043-104C-744B-0037F53030FE}"/>
              </a:ext>
            </a:extLst>
          </p:cNvPr>
          <p:cNvSpPr txBox="1"/>
          <p:nvPr/>
        </p:nvSpPr>
        <p:spPr>
          <a:xfrm>
            <a:off x="542486" y="1329699"/>
            <a:ext cx="73043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sr-Latn-RS" sz="2400" dirty="0">
                <a:solidFill>
                  <a:srgbClr val="EA9A5C"/>
                </a:solidFill>
                <a:latin typeface="Calibri" panose="020F0502020204030204"/>
              </a:rPr>
              <a:t>Potreban nam je način da ubacimo nove tokene u sistem!</a:t>
            </a:r>
          </a:p>
        </p:txBody>
      </p:sp>
      <p:pic>
        <p:nvPicPr>
          <p:cNvPr id="2" name="Picture Placeholder 7">
            <a:extLst>
              <a:ext uri="{FF2B5EF4-FFF2-40B4-BE49-F238E27FC236}">
                <a16:creationId xmlns:a16="http://schemas.microsoft.com/office/drawing/2014/main" id="{5D6CE3B3-895B-1820-0E75-36A6A172DC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2978" y="4708544"/>
            <a:ext cx="11326044" cy="819757"/>
          </a:xfrm>
          <a:prstGeom prst="rect">
            <a:avLst/>
          </a:prstGeom>
          <a:noFill/>
          <a:ln w="19050">
            <a:gradFill flip="none" rotWithShape="1">
              <a:gsLst>
                <a:gs pos="0">
                  <a:srgbClr val="01023B"/>
                </a:gs>
                <a:gs pos="50000">
                  <a:srgbClr val="A53F52"/>
                </a:gs>
                <a:gs pos="100000">
                  <a:srgbClr val="EA9A5C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BD60913-A291-3965-F197-C8306F4D676F}"/>
              </a:ext>
            </a:extLst>
          </p:cNvPr>
          <p:cNvSpPr txBox="1"/>
          <p:nvPr/>
        </p:nvSpPr>
        <p:spPr>
          <a:xfrm>
            <a:off x="5411972" y="5762202"/>
            <a:ext cx="13680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sr-Latn-RS" sz="2400" dirty="0">
                <a:solidFill>
                  <a:srgbClr val="01023B"/>
                </a:solidFill>
                <a:latin typeface="Calibri" panose="020F0502020204030204"/>
              </a:rPr>
              <a:t>Inflacija?</a:t>
            </a:r>
          </a:p>
        </p:txBody>
      </p:sp>
    </p:spTree>
    <p:extLst>
      <p:ext uri="{BB962C8B-B14F-4D97-AF65-F5344CB8AC3E}">
        <p14:creationId xmlns:p14="http://schemas.microsoft.com/office/powerpoint/2010/main" val="27323440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0543DD5-7D78-897E-5457-A3D8531C2E7E}"/>
              </a:ext>
            </a:extLst>
          </p:cNvPr>
          <p:cNvSpPr txBox="1">
            <a:spLocks/>
          </p:cNvSpPr>
          <p:nvPr/>
        </p:nvSpPr>
        <p:spPr>
          <a:xfrm>
            <a:off x="6506844" y="642928"/>
            <a:ext cx="4797426" cy="1435947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None/>
              <a:defRPr sz="54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all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Agenda</a:t>
            </a: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10A84C93-D42E-1970-56C6-DFE482DCCED1}"/>
              </a:ext>
            </a:extLst>
          </p:cNvPr>
          <p:cNvSpPr txBox="1">
            <a:spLocks/>
          </p:cNvSpPr>
          <p:nvPr/>
        </p:nvSpPr>
        <p:spPr>
          <a:xfrm>
            <a:off x="6506844" y="2071775"/>
            <a:ext cx="4846320" cy="3798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solidFill>
                  <a:sysClr val="windowText" lastClr="000000"/>
                </a:solidFill>
                <a:latin typeface="Calibri" panose="020F0502020204030204"/>
              </a:rPr>
              <a:t>UVOD U</a:t>
            </a:r>
            <a:r>
              <a:rPr lang="sr-Latn-RS" dirty="0">
                <a:solidFill>
                  <a:sysClr val="windowText" lastClr="000000"/>
                </a:solidFill>
                <a:latin typeface="Calibri" panose="020F0502020204030204"/>
              </a:rPr>
              <a:t> </a:t>
            </a:r>
            <a:r>
              <a:rPr kumimoji="0" lang="en-US" sz="1800" b="0" i="0" u="none" strike="noStrike" kern="1200" cap="none" spc="30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BLOCKCHAIN</a:t>
            </a:r>
            <a:endParaRPr lang="en-US" dirty="0">
              <a:solidFill>
                <a:sysClr val="windowText" lastClr="000000"/>
              </a:solidFill>
              <a:latin typeface="Calibri" panose="020F0502020204030204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>
                <a:solidFill>
                  <a:sysClr val="windowText" lastClr="000000"/>
                </a:solidFill>
                <a:latin typeface="Calibri" panose="020F0502020204030204"/>
              </a:rPr>
              <a:t>ARHITEKTURA SISTEMA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sr-Latn-RS" sz="1800" b="0" i="0" u="none" strike="noStrike" kern="1200" cap="none" spc="30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KAKO BLOCKCHAIN RADI</a:t>
            </a:r>
            <a:endParaRPr kumimoji="0" lang="en-US" sz="1800" b="0" i="0" u="none" strike="noStrike" kern="1200" cap="none" spc="30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30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TEORIJA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30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</a:t>
            </a:r>
            <a:r>
              <a:rPr kumimoji="0" lang="sr-Latn-RS" sz="1800" b="0" i="0" u="none" strike="noStrike" kern="1200" cap="none" spc="30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INTERAKTIVNI PRIMERI</a:t>
            </a:r>
            <a:endParaRPr kumimoji="0" lang="en-US" sz="1800" b="0" i="0" u="none" strike="noStrike" kern="1200" cap="none" spc="30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sr-Latn-RS" sz="1800" b="0" i="0" u="none" strike="noStrike" kern="1200" cap="none" spc="30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PREDNOSTI I MANE</a:t>
            </a:r>
            <a:endParaRPr kumimoji="0" lang="en-US" sz="1800" b="0" i="0" u="none" strike="noStrike" kern="1200" cap="none" spc="30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sr-Latn-RS" sz="1800" b="0" i="0" u="none" strike="noStrike" kern="1200" cap="none" spc="30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ZAKLJUČAK</a:t>
            </a:r>
            <a:endParaRPr kumimoji="0" lang="en-US" sz="1800" b="0" i="0" u="none" strike="noStrike" kern="1200" cap="none" spc="30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Placeholder 7">
            <a:extLst>
              <a:ext uri="{FF2B5EF4-FFF2-40B4-BE49-F238E27FC236}">
                <a16:creationId xmlns:a16="http://schemas.microsoft.com/office/drawing/2014/main" id="{0477C37A-2604-D712-0F49-28F7105A14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12" r="26912"/>
          <a:stretch/>
        </p:blipFill>
        <p:spPr>
          <a:xfrm>
            <a:off x="19048" y="19050"/>
            <a:ext cx="6096000" cy="6819900"/>
          </a:xfrm>
          <a:prstGeom prst="parallelogram">
            <a:avLst/>
          </a:prstGeom>
          <a:ln w="19050">
            <a:gradFill flip="none" rotWithShape="1">
              <a:gsLst>
                <a:gs pos="0">
                  <a:srgbClr val="01023B"/>
                </a:gs>
                <a:gs pos="50000">
                  <a:srgbClr val="A53F52"/>
                </a:gs>
                <a:gs pos="100000">
                  <a:srgbClr val="EA9A5C"/>
                </a:gs>
              </a:gsLst>
              <a:path path="circle">
                <a:fillToRect l="100000" t="100000"/>
              </a:path>
              <a:tileRect r="-100000" b="-100000"/>
            </a:gradFill>
          </a:ln>
          <a:effectLst/>
        </p:spPr>
      </p:pic>
    </p:spTree>
    <p:extLst>
      <p:ext uri="{BB962C8B-B14F-4D97-AF65-F5344CB8AC3E}">
        <p14:creationId xmlns:p14="http://schemas.microsoft.com/office/powerpoint/2010/main" val="2354459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7030A4-6BC5-D6AA-C056-E6C56D5FAC3D}"/>
              </a:ext>
            </a:extLst>
          </p:cNvPr>
          <p:cNvSpPr txBox="1"/>
          <p:nvPr/>
        </p:nvSpPr>
        <p:spPr>
          <a:xfrm>
            <a:off x="542486" y="744924"/>
            <a:ext cx="66835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sr-Latn-RS" sz="3200" i="0" u="none" strike="noStrike" kern="1200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COINBASE</a:t>
            </a:r>
            <a:endParaRPr kumimoji="0" lang="en-US" sz="3200" i="0" u="none" strike="noStrike" kern="1200" cap="none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6D82B7-DE10-3B8A-F950-1B0790366B17}"/>
              </a:ext>
            </a:extLst>
          </p:cNvPr>
          <p:cNvSpPr txBox="1"/>
          <p:nvPr/>
        </p:nvSpPr>
        <p:spPr>
          <a:xfrm>
            <a:off x="542486" y="1881943"/>
            <a:ext cx="1110702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sr-Latn-RS" sz="2000" dirty="0">
                <a:solidFill>
                  <a:srgbClr val="A53F52"/>
                </a:solidFill>
                <a:latin typeface="Calibri" panose="020F0502020204030204"/>
              </a:rPr>
              <a:t>Coinbase</a:t>
            </a:r>
            <a:r>
              <a:rPr lang="sr-Latn-RS" sz="2000" dirty="0">
                <a:latin typeface="Calibri" panose="020F0502020204030204"/>
              </a:rPr>
              <a:t> se smanjuje </a:t>
            </a:r>
            <a:r>
              <a:rPr lang="en-US" sz="2000" dirty="0" err="1">
                <a:latin typeface="Calibri" panose="020F0502020204030204"/>
              </a:rPr>
              <a:t>duplo</a:t>
            </a:r>
            <a:r>
              <a:rPr lang="en-US" sz="2000" dirty="0">
                <a:latin typeface="Calibri" panose="020F0502020204030204"/>
              </a:rPr>
              <a:t> </a:t>
            </a:r>
            <a:r>
              <a:rPr lang="sr-Latn-RS" sz="2000" dirty="0">
                <a:latin typeface="Calibri" panose="020F0502020204030204"/>
              </a:rPr>
              <a:t>na svakih N blokova</a:t>
            </a:r>
          </a:p>
          <a:p>
            <a:pPr>
              <a:spcAft>
                <a:spcPts val="1200"/>
              </a:spcAft>
            </a:pPr>
            <a:r>
              <a:rPr lang="sr-Latn-RS" sz="2000" dirty="0">
                <a:latin typeface="Calibri" panose="020F0502020204030204"/>
              </a:rPr>
              <a:t>Možemo izračunati ukupnu količinu novca koja će na kraju biti u sistemu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E6331B-D043-104C-744B-0037F53030FE}"/>
              </a:ext>
            </a:extLst>
          </p:cNvPr>
          <p:cNvSpPr txBox="1"/>
          <p:nvPr/>
        </p:nvSpPr>
        <p:spPr>
          <a:xfrm>
            <a:off x="542486" y="1329699"/>
            <a:ext cx="7833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sr-Latn-RS" sz="2400" dirty="0">
                <a:solidFill>
                  <a:srgbClr val="EA9A5C"/>
                </a:solidFill>
                <a:latin typeface="Calibri" panose="020F0502020204030204"/>
              </a:rPr>
              <a:t>Matematički ćemo ograničiti količinu novca u sistemu!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66B4AEF-084A-8AF9-1440-B59980A1AADD}"/>
                  </a:ext>
                </a:extLst>
              </p:cNvPr>
              <p:cNvSpPr txBox="1"/>
              <p:nvPr/>
            </p:nvSpPr>
            <p:spPr>
              <a:xfrm>
                <a:off x="4219395" y="3398329"/>
                <a:ext cx="3753207" cy="2431371"/>
              </a:xfrm>
              <a:prstGeom prst="rect">
                <a:avLst/>
              </a:prstGeom>
              <a:noFill/>
              <a:ln w="19050">
                <a:gradFill flip="none" rotWithShape="1">
                  <a:gsLst>
                    <a:gs pos="0">
                      <a:srgbClr val="01023B"/>
                    </a:gs>
                    <a:gs pos="50000">
                      <a:srgbClr val="A53F52"/>
                    </a:gs>
                    <a:gs pos="100000">
                      <a:srgbClr val="EA9A5C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txBody>
              <a:bodyPr wrap="non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sr-Latn-RS" sz="2000" b="0" i="1" smtClean="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sr-Latn-R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20£+</m:t>
                      </m:r>
                      <m:r>
                        <a:rPr lang="sr-Latn-RS" sz="2000" i="1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sr-Latn-R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0£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sr-Latn-RS" sz="2000" i="1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sr-Latn-R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£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+…=</m:t>
                      </m:r>
                    </m:oMath>
                  </m:oMathPara>
                </a14:m>
                <a:endParaRPr lang="en-US" sz="2000" b="0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sr-Latn-RS" sz="2000" b="0" i="1" smtClean="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sr-Latn-R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20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£∙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(1+ 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+ 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…)=</m:t>
                      </m:r>
                    </m:oMath>
                  </m:oMathPara>
                </a14:m>
                <a:endParaRPr lang="en-US" sz="2000" b="0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sr-Latn-RS" sz="2000" b="0" i="1" smtClean="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sr-Latn-R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20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£∙</m:t>
                      </m:r>
                      <m:nary>
                        <m:naryPr>
                          <m:chr m:val="∑"/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0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</m:e>
                      </m:nary>
                    </m:oMath>
                  </m:oMathPara>
                </a14:m>
                <a:endParaRPr lang="en-US" sz="2000" b="0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sr-Latn-RS" sz="2000" b="0" i="1" smtClean="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sr-Latn-R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20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£∙</m:t>
                      </m:r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i="1" smtClean="0">
                          <a:solidFill>
                            <a:srgbClr val="A53F5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200£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66B4AEF-084A-8AF9-1440-B59980A1AA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9395" y="3398329"/>
                <a:ext cx="3753207" cy="243137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9050">
                <a:gradFill flip="none" rotWithShape="1">
                  <a:gsLst>
                    <a:gs pos="0">
                      <a:srgbClr val="01023B"/>
                    </a:gs>
                    <a:gs pos="50000">
                      <a:srgbClr val="A53F52"/>
                    </a:gs>
                    <a:gs pos="100000">
                      <a:srgbClr val="EA9A5C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508327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7">
            <a:extLst>
              <a:ext uri="{FF2B5EF4-FFF2-40B4-BE49-F238E27FC236}">
                <a16:creationId xmlns:a16="http://schemas.microsoft.com/office/drawing/2014/main" id="{509E8EB0-E7EF-51BD-0462-FF02729D12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2436"/>
            <a:ext cx="12192001" cy="6855564"/>
          </a:xfrm>
          <a:prstGeom prst="rect">
            <a:avLst/>
          </a:prstGeom>
          <a:ln w="19050">
            <a:gradFill>
              <a:gsLst>
                <a:gs pos="0">
                  <a:srgbClr val="01023B"/>
                </a:gs>
                <a:gs pos="25000">
                  <a:srgbClr val="A53F52"/>
                </a:gs>
                <a:gs pos="100000">
                  <a:srgbClr val="EA9A5C"/>
                </a:gs>
              </a:gsLst>
              <a:lin ang="5400000" scaled="1"/>
            </a:gra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BCA671E-700B-6C7A-A5B6-8BA2200CD1A2}"/>
              </a:ext>
            </a:extLst>
          </p:cNvPr>
          <p:cNvSpPr txBox="1"/>
          <p:nvPr/>
        </p:nvSpPr>
        <p:spPr>
          <a:xfrm>
            <a:off x="3583172" y="2530549"/>
            <a:ext cx="445743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FF0000"/>
                </a:solidFill>
              </a:rPr>
              <a:t>COINBASE PRIMER</a:t>
            </a:r>
          </a:p>
        </p:txBody>
      </p:sp>
    </p:spTree>
    <p:extLst>
      <p:ext uri="{BB962C8B-B14F-4D97-AF65-F5344CB8AC3E}">
        <p14:creationId xmlns:p14="http://schemas.microsoft.com/office/powerpoint/2010/main" val="21163341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7030A4-6BC5-D6AA-C056-E6C56D5FAC3D}"/>
              </a:ext>
            </a:extLst>
          </p:cNvPr>
          <p:cNvSpPr txBox="1"/>
          <p:nvPr/>
        </p:nvSpPr>
        <p:spPr>
          <a:xfrm>
            <a:off x="542486" y="744924"/>
            <a:ext cx="56625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sr-Latn-RS" sz="3200" b="0" i="0" u="none" strike="noStrike" kern="1200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DIGITALNI JAVNI LEDGER</a:t>
            </a:r>
            <a:endParaRPr kumimoji="0" lang="en-US" sz="3200" b="0" i="0" u="none" strike="noStrike" kern="1200" cap="none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pic>
        <p:nvPicPr>
          <p:cNvPr id="5" name="Picture Placeholder 7">
            <a:extLst>
              <a:ext uri="{FF2B5EF4-FFF2-40B4-BE49-F238E27FC236}">
                <a16:creationId xmlns:a16="http://schemas.microsoft.com/office/drawing/2014/main" id="{509E8EB0-E7EF-51BD-0462-FF02729D12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47739" y="2186336"/>
            <a:ext cx="12108725" cy="3470184"/>
          </a:xfrm>
          <a:prstGeom prst="rect">
            <a:avLst/>
          </a:prstGeom>
          <a:ln w="19050">
            <a:gradFill>
              <a:gsLst>
                <a:gs pos="0">
                  <a:srgbClr val="01023B"/>
                </a:gs>
                <a:gs pos="25000">
                  <a:srgbClr val="A53F52"/>
                </a:gs>
                <a:gs pos="100000">
                  <a:srgbClr val="EA9A5C"/>
                </a:gs>
              </a:gsLst>
              <a:lin ang="5400000" scaled="1"/>
            </a:gra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45DF6AD-1F2A-2D19-06DD-0574B790B665}"/>
              </a:ext>
            </a:extLst>
          </p:cNvPr>
          <p:cNvSpPr txBox="1"/>
          <p:nvPr/>
        </p:nvSpPr>
        <p:spPr>
          <a:xfrm>
            <a:off x="542486" y="1606698"/>
            <a:ext cx="11355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sr-Latn-RS" dirty="0">
                <a:solidFill>
                  <a:sysClr val="windowText" lastClr="000000"/>
                </a:solidFill>
                <a:latin typeface="Calibri" panose="020F0502020204030204"/>
              </a:rPr>
              <a:t>Digitalni i javni </a:t>
            </a:r>
            <a:r>
              <a:rPr lang="en-US" dirty="0">
                <a:solidFill>
                  <a:sysClr val="windowText" lastClr="000000"/>
                </a:solidFill>
                <a:latin typeface="Calibri" panose="020F0502020204030204"/>
              </a:rPr>
              <a:t>≡ </a:t>
            </a:r>
            <a:r>
              <a:rPr lang="en-US" dirty="0" err="1">
                <a:solidFill>
                  <a:sysClr val="windowText" lastClr="000000"/>
                </a:solidFill>
                <a:latin typeface="Calibri" panose="020F0502020204030204"/>
              </a:rPr>
              <a:t>javno</a:t>
            </a:r>
            <a:r>
              <a:rPr lang="en-US" dirty="0">
                <a:solidFill>
                  <a:sysClr val="windowText" lastClr="000000"/>
                </a:solidFill>
                <a:latin typeface="Calibri" panose="020F0502020204030204"/>
              </a:rPr>
              <a:t> </a:t>
            </a:r>
            <a:r>
              <a:rPr lang="en-US" dirty="0" err="1">
                <a:solidFill>
                  <a:sysClr val="windowText" lastClr="000000"/>
                </a:solidFill>
                <a:latin typeface="Calibri" panose="020F0502020204030204"/>
              </a:rPr>
              <a:t>dostupan</a:t>
            </a:r>
            <a:r>
              <a:rPr lang="en-US" dirty="0">
                <a:solidFill>
                  <a:sysClr val="windowText" lastClr="000000"/>
                </a:solidFill>
                <a:latin typeface="Calibri" panose="020F0502020204030204"/>
              </a:rPr>
              <a:t> web </a:t>
            </a:r>
            <a:r>
              <a:rPr lang="en-US" dirty="0" err="1">
                <a:solidFill>
                  <a:sysClr val="windowText" lastClr="000000"/>
                </a:solidFill>
                <a:latin typeface="Calibri" panose="020F0502020204030204"/>
              </a:rPr>
              <a:t>sajt</a:t>
            </a:r>
            <a:r>
              <a:rPr lang="en-US" dirty="0">
                <a:solidFill>
                  <a:sysClr val="windowText" lastClr="000000"/>
                </a:solidFill>
                <a:latin typeface="Calibri" panose="020F0502020204030204"/>
              </a:rPr>
              <a:t> </a:t>
            </a:r>
            <a:r>
              <a:rPr lang="en-US" dirty="0" err="1">
                <a:solidFill>
                  <a:sysClr val="windowText" lastClr="000000"/>
                </a:solidFill>
                <a:latin typeface="Calibri" panose="020F0502020204030204"/>
              </a:rPr>
              <a:t>gde</a:t>
            </a:r>
            <a:r>
              <a:rPr lang="en-US" dirty="0">
                <a:solidFill>
                  <a:sysClr val="windowText" lastClr="000000"/>
                </a:solidFill>
                <a:latin typeface="Calibri" panose="020F0502020204030204"/>
              </a:rPr>
              <a:t> </a:t>
            </a:r>
            <a:r>
              <a:rPr lang="en-US" dirty="0" err="1">
                <a:solidFill>
                  <a:sysClr val="windowText" lastClr="000000"/>
                </a:solidFill>
                <a:latin typeface="Calibri" panose="020F0502020204030204"/>
              </a:rPr>
              <a:t>svako</a:t>
            </a:r>
            <a:r>
              <a:rPr lang="en-US" dirty="0">
                <a:solidFill>
                  <a:sysClr val="windowText" lastClr="000000"/>
                </a:solidFill>
                <a:latin typeface="Calibri" panose="020F0502020204030204"/>
              </a:rPr>
              <a:t> </a:t>
            </a:r>
            <a:r>
              <a:rPr lang="en-US" dirty="0" err="1">
                <a:solidFill>
                  <a:sysClr val="windowText" lastClr="000000"/>
                </a:solidFill>
                <a:latin typeface="Calibri" panose="020F0502020204030204"/>
              </a:rPr>
              <a:t>mo</a:t>
            </a:r>
            <a:r>
              <a:rPr lang="sr-Latn-RS" dirty="0">
                <a:solidFill>
                  <a:sysClr val="windowText" lastClr="000000"/>
                </a:solidFill>
                <a:latin typeface="Calibri" panose="020F0502020204030204"/>
              </a:rPr>
              <a:t>že da dopiše transakciju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62F9DD-0854-E492-6CDE-44A00005F474}"/>
              </a:ext>
            </a:extLst>
          </p:cNvPr>
          <p:cNvSpPr txBox="1"/>
          <p:nvPr/>
        </p:nvSpPr>
        <p:spPr>
          <a:xfrm>
            <a:off x="0" y="5878646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sr-Latn-RS" sz="2400" dirty="0">
                <a:solidFill>
                  <a:srgbClr val="A53F52"/>
                </a:solidFill>
                <a:latin typeface="Calibri" panose="020F0502020204030204"/>
              </a:rPr>
              <a:t>Šta sprečava Andr</a:t>
            </a:r>
            <a:r>
              <a:rPr lang="en-US" sz="2400" dirty="0">
                <a:solidFill>
                  <a:srgbClr val="A53F52"/>
                </a:solidFill>
                <a:latin typeface="Calibri" panose="020F0502020204030204"/>
              </a:rPr>
              <a:t>e</a:t>
            </a:r>
            <a:r>
              <a:rPr lang="sr-Latn-RS" sz="2400" dirty="0">
                <a:solidFill>
                  <a:srgbClr val="A53F52"/>
                </a:solidFill>
                <a:latin typeface="Calibri" panose="020F0502020204030204"/>
              </a:rPr>
              <a:t>ja da doda transakciju: Luka šalje Andreju 100</a:t>
            </a:r>
            <a:r>
              <a:rPr lang="en-US" sz="2400" dirty="0">
                <a:solidFill>
                  <a:srgbClr val="A53F52"/>
                </a:solidFill>
                <a:latin typeface="Calibri" panose="020F0502020204030204"/>
              </a:rPr>
              <a:t>£ ?</a:t>
            </a:r>
            <a:endParaRPr lang="sr-Latn-RS" sz="2400" dirty="0">
              <a:solidFill>
                <a:srgbClr val="A53F52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888446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7030A4-6BC5-D6AA-C056-E6C56D5FAC3D}"/>
              </a:ext>
            </a:extLst>
          </p:cNvPr>
          <p:cNvSpPr txBox="1"/>
          <p:nvPr/>
        </p:nvSpPr>
        <p:spPr>
          <a:xfrm>
            <a:off x="542486" y="744924"/>
            <a:ext cx="54117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sr-Latn-RS" sz="3200" i="0" u="none" strike="noStrike" kern="1200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DIGITALNI </a:t>
            </a:r>
            <a:r>
              <a:rPr kumimoji="0" lang="en-US" sz="3200" i="0" u="none" strike="noStrike" kern="1200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POTPISI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F103E6-9F05-CE02-7B77-D35535E97168}"/>
              </a:ext>
            </a:extLst>
          </p:cNvPr>
          <p:cNvSpPr txBox="1"/>
          <p:nvPr/>
        </p:nvSpPr>
        <p:spPr>
          <a:xfrm>
            <a:off x="542486" y="1803437"/>
            <a:ext cx="609570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Bezbedniji od stvarnih potpisa zahvaljujući matematici i kriptografiji</a:t>
            </a:r>
          </a:p>
          <a:p>
            <a:pPr>
              <a:spcAft>
                <a:spcPts val="1200"/>
              </a:spcAft>
            </a:pP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Svaki entitet koji želi da ima svoj digitalni potpis poseduje privatni i javni ključ</a:t>
            </a:r>
          </a:p>
          <a:p>
            <a:pPr>
              <a:spcAft>
                <a:spcPts val="1200"/>
              </a:spcAft>
            </a:pP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Javni ključ se generiše na osnovu privatnog, tako da nije moguće dobiti unazad privatni na osnovu javnog ključa</a:t>
            </a:r>
          </a:p>
          <a:p>
            <a:pPr>
              <a:spcAft>
                <a:spcPts val="1200"/>
              </a:spcAft>
            </a:pP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Ideja slična heširanju, ali se koriste prosti brojevi i teorija brojeva</a:t>
            </a:r>
          </a:p>
          <a:p>
            <a:pPr>
              <a:spcAft>
                <a:spcPts val="1200"/>
              </a:spcAft>
            </a:pP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Veoma često se koristi na internetu za komunikaciju između servera i klijenta</a:t>
            </a:r>
          </a:p>
          <a:p>
            <a:pPr>
              <a:spcAft>
                <a:spcPts val="1200"/>
              </a:spcAft>
            </a:pP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Zakonski dozvoljeni algoritmi: RSA, DSA, </a:t>
            </a:r>
            <a:r>
              <a:rPr lang="sr-Latn-RS" sz="2000" dirty="0">
                <a:solidFill>
                  <a:srgbClr val="EA9A5C"/>
                </a:solidFill>
                <a:latin typeface="Calibri" panose="020F0502020204030204"/>
              </a:rPr>
              <a:t>ECDSA</a:t>
            </a:r>
          </a:p>
        </p:txBody>
      </p:sp>
      <p:pic>
        <p:nvPicPr>
          <p:cNvPr id="7" name="Picture Placeholder 7">
            <a:extLst>
              <a:ext uri="{FF2B5EF4-FFF2-40B4-BE49-F238E27FC236}">
                <a16:creationId xmlns:a16="http://schemas.microsoft.com/office/drawing/2014/main" id="{EBFBAC32-9653-E8FA-1A53-B14CE4023B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045" r="29045"/>
          <a:stretch/>
        </p:blipFill>
        <p:spPr>
          <a:xfrm>
            <a:off x="6067510" y="19050"/>
            <a:ext cx="6096000" cy="6819900"/>
          </a:xfrm>
          <a:prstGeom prst="parallelogram">
            <a:avLst/>
          </a:prstGeom>
          <a:ln w="19050">
            <a:gradFill flip="none" rotWithShape="1">
              <a:gsLst>
                <a:gs pos="0">
                  <a:srgbClr val="01023B"/>
                </a:gs>
                <a:gs pos="50000">
                  <a:srgbClr val="A53F52"/>
                </a:gs>
                <a:gs pos="100000">
                  <a:srgbClr val="EA9A5C"/>
                </a:gs>
              </a:gsLst>
              <a:path path="circle">
                <a:fillToRect l="100000" t="100000"/>
              </a:path>
              <a:tileRect r="-100000" b="-100000"/>
            </a:gradFill>
          </a:ln>
          <a:effectLst/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75749F5-B05F-80DD-6783-2D1E0FAFFE71}"/>
              </a:ext>
            </a:extLst>
          </p:cNvPr>
          <p:cNvSpPr txBox="1"/>
          <p:nvPr/>
        </p:nvSpPr>
        <p:spPr>
          <a:xfrm>
            <a:off x="546082" y="1329699"/>
            <a:ext cx="66165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sr-Latn-RS" sz="2400" dirty="0">
                <a:solidFill>
                  <a:srgbClr val="EA9A5C"/>
                </a:solidFill>
                <a:latin typeface="Calibri" panose="020F0502020204030204"/>
              </a:rPr>
              <a:t>Luka će potpisati svaku svoju transakciju!</a:t>
            </a:r>
          </a:p>
        </p:txBody>
      </p:sp>
    </p:spTree>
    <p:extLst>
      <p:ext uri="{BB962C8B-B14F-4D97-AF65-F5344CB8AC3E}">
        <p14:creationId xmlns:p14="http://schemas.microsoft.com/office/powerpoint/2010/main" val="11448743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7030A4-6BC5-D6AA-C056-E6C56D5FAC3D}"/>
              </a:ext>
            </a:extLst>
          </p:cNvPr>
          <p:cNvSpPr txBox="1"/>
          <p:nvPr/>
        </p:nvSpPr>
        <p:spPr>
          <a:xfrm>
            <a:off x="542486" y="744924"/>
            <a:ext cx="54117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sr-Latn-RS" sz="3200" i="0" u="none" strike="noStrike" kern="1200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DIGITALNI POTPISI</a:t>
            </a:r>
            <a:endParaRPr kumimoji="0" lang="en-US" sz="3200" i="0" u="none" strike="noStrike" kern="1200" cap="none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pic>
        <p:nvPicPr>
          <p:cNvPr id="7" name="Picture Placeholder 7">
            <a:extLst>
              <a:ext uri="{FF2B5EF4-FFF2-40B4-BE49-F238E27FC236}">
                <a16:creationId xmlns:a16="http://schemas.microsoft.com/office/drawing/2014/main" id="{EBFBAC32-9653-E8FA-1A53-B14CE4023B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9" b="369"/>
          <a:stretch/>
        </p:blipFill>
        <p:spPr>
          <a:xfrm>
            <a:off x="6096000" y="19050"/>
            <a:ext cx="6067510" cy="6819900"/>
          </a:xfrm>
          <a:prstGeom prst="parallelogram">
            <a:avLst/>
          </a:prstGeom>
          <a:ln w="19050">
            <a:gradFill flip="none" rotWithShape="1">
              <a:gsLst>
                <a:gs pos="0">
                  <a:srgbClr val="01023B"/>
                </a:gs>
                <a:gs pos="50000">
                  <a:srgbClr val="A53F52"/>
                </a:gs>
                <a:gs pos="100000">
                  <a:srgbClr val="EA9A5C"/>
                </a:gs>
              </a:gsLst>
              <a:path path="circle">
                <a:fillToRect l="100000" t="100000"/>
              </a:path>
              <a:tileRect r="-100000" b="-100000"/>
            </a:gradFill>
          </a:ln>
          <a:effectLst/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DEC540B-AB05-A6E7-475D-1E37A22FC83E}"/>
              </a:ext>
            </a:extLst>
          </p:cNvPr>
          <p:cNvSpPr txBox="1"/>
          <p:nvPr/>
        </p:nvSpPr>
        <p:spPr>
          <a:xfrm>
            <a:off x="542485" y="1606698"/>
            <a:ext cx="6527388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Ukoliko primalac poseduje javni ključ pošiljaoca i enkriptovanu poruku on može zagarantovano potvrditi da je:</a:t>
            </a:r>
            <a:b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</a:b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1) Poruka validna</a:t>
            </a:r>
            <a:b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</a:b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2) Poslata od strane originalnog pošiljaoca</a:t>
            </a:r>
          </a:p>
          <a:p>
            <a:pPr>
              <a:spcAft>
                <a:spcPts val="1200"/>
              </a:spcAft>
            </a:pP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Takođe je moguće sprečiti bilo koga osim primaoca da</a:t>
            </a:r>
            <a:b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</a:b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pročita poslatu poruku tako što će se ona dodatno enkriptovati primaočevim javnim ključem</a:t>
            </a:r>
          </a:p>
          <a:p>
            <a:pPr>
              <a:spcAft>
                <a:spcPts val="1200"/>
              </a:spcAft>
            </a:pP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To ovde nije potrebno jer želimo da </a:t>
            </a:r>
            <a:r>
              <a:rPr lang="sr-Latn-RS" sz="2000" u="sng" dirty="0">
                <a:solidFill>
                  <a:sysClr val="windowText" lastClr="000000"/>
                </a:solidFill>
                <a:latin typeface="Calibri" panose="020F0502020204030204"/>
              </a:rPr>
              <a:t>bilo ko</a:t>
            </a: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 može da      proveri da je transakcija u bloku validna</a:t>
            </a:r>
            <a:endParaRPr lang="en-US" sz="2000" dirty="0">
              <a:solidFill>
                <a:sysClr val="windowText" lastClr="000000"/>
              </a:solidFill>
              <a:latin typeface="Calibri" panose="020F0502020204030204"/>
            </a:endParaRPr>
          </a:p>
          <a:p>
            <a:pPr>
              <a:spcAft>
                <a:spcPts val="1200"/>
              </a:spcAft>
            </a:pPr>
            <a:endParaRPr lang="sr-Latn-RS" sz="2000" dirty="0">
              <a:solidFill>
                <a:sysClr val="windowText" lastClr="000000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5180149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7030A4-6BC5-D6AA-C056-E6C56D5FAC3D}"/>
              </a:ext>
            </a:extLst>
          </p:cNvPr>
          <p:cNvSpPr txBox="1"/>
          <p:nvPr/>
        </p:nvSpPr>
        <p:spPr>
          <a:xfrm>
            <a:off x="5646136" y="744924"/>
            <a:ext cx="54117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sr-Latn-RS" sz="3200" i="0" u="none" strike="noStrike" kern="1200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ECDSA</a:t>
            </a:r>
            <a:endParaRPr kumimoji="0" lang="en-US" sz="3200" i="0" u="none" strike="noStrike" kern="1200" cap="none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DEC540B-AB05-A6E7-475D-1E37A22FC83E}"/>
                  </a:ext>
                </a:extLst>
              </p:cNvPr>
              <p:cNvSpPr txBox="1"/>
              <p:nvPr/>
            </p:nvSpPr>
            <p:spPr>
              <a:xfrm>
                <a:off x="5646136" y="1613118"/>
                <a:ext cx="6527388" cy="50424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200"/>
                  </a:spcAft>
                </a:pPr>
                <a:r>
                  <a:rPr lang="sr-Latn-R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Koristi eliptičke krive</a:t>
                </a:r>
                <a:r>
                  <a:rPr lang="en-U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 </a:t>
                </a:r>
                <a:r>
                  <a:rPr lang="en-US" sz="2000" dirty="0" err="1">
                    <a:solidFill>
                      <a:sysClr val="windowText" lastClr="000000"/>
                    </a:solidFill>
                    <a:latin typeface="Calibri" panose="020F0502020204030204"/>
                  </a:rPr>
                  <a:t>nad</a:t>
                </a:r>
                <a:r>
                  <a:rPr lang="en-U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 </a:t>
                </a:r>
                <a:r>
                  <a:rPr lang="en-US" sz="2000" dirty="0" err="1">
                    <a:solidFill>
                      <a:sysClr val="windowText" lastClr="000000"/>
                    </a:solidFill>
                    <a:latin typeface="Calibri" panose="020F0502020204030204"/>
                  </a:rPr>
                  <a:t>kona</a:t>
                </a:r>
                <a:r>
                  <a:rPr lang="sr-Latn-R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čnim poljem</a:t>
                </a:r>
                <a:r>
                  <a:rPr lang="en-U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                         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i="1" baseline="30000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sr-Latn-RS" sz="20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 baseline="30000" dirty="0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𝑎𝑥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sr-Latn-RS" sz="2000" i="1" dirty="0">
                        <a:latin typeface="Cambria Math" panose="02040503050406030204" pitchFamily="18" charset="0"/>
                      </a:rPr>
                      <m:t>)</m:t>
                    </m:r>
                    <m:r>
                      <a:rPr lang="sr-Latn-RS" sz="20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sr-Latn-RS" sz="2000" i="1" dirty="0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sr-Latn-RS" sz="20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sr-Latn-RS" sz="2000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sz="2000" i="1" dirty="0">
                  <a:solidFill>
                    <a:sysClr val="windowText" lastClr="000000"/>
                  </a:solidFill>
                  <a:latin typeface="Calibri" panose="020F0502020204030204"/>
                </a:endParaRPr>
              </a:p>
              <a:p>
                <a:pPr>
                  <a:spcAft>
                    <a:spcPts val="1200"/>
                  </a:spcAft>
                </a:pPr>
                <a:r>
                  <a:rPr lang="en-U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Defini</a:t>
                </a:r>
                <a:r>
                  <a:rPr lang="sr-Latn-R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šemo operaciju sabiranja tačaka na krivoj: </a:t>
                </a:r>
                <a14:m>
                  <m:oMath xmlns:m="http://schemas.openxmlformats.org/officeDocument/2006/math">
                    <m:r>
                      <a:rPr lang="sr-Latn-R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sr-Latn-R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sr-Latn-R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</m:oMath>
                </a14:m>
                <a:endParaRPr lang="sr-Latn-RS" sz="2000" i="1" dirty="0">
                  <a:solidFill>
                    <a:sysClr val="windowText" lastClr="000000"/>
                  </a:solidFill>
                  <a:latin typeface="Calibri" panose="020F0502020204030204"/>
                </a:endParaRPr>
              </a:p>
              <a:p>
                <a:pPr>
                  <a:spcAft>
                    <a:spcPts val="1200"/>
                  </a:spcAft>
                </a:pPr>
                <a:r>
                  <a:rPr lang="en-US" sz="2000" dirty="0" err="1">
                    <a:solidFill>
                      <a:sysClr val="windowText" lastClr="000000"/>
                    </a:solidFill>
                    <a:latin typeface="Calibri" panose="020F0502020204030204"/>
                  </a:rPr>
                  <a:t>Defini</a:t>
                </a:r>
                <a:r>
                  <a:rPr lang="sr-Latn-R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šemo jednosmernu operaciju množenja tačke na krivoj skalarom: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+…+</m:t>
                    </m:r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</m:oMath>
                </a14:m>
                <a:endParaRPr lang="en-US" sz="2000" i="1" dirty="0">
                  <a:solidFill>
                    <a:sysClr val="windowText" lastClr="000000"/>
                  </a:solidFill>
                  <a:latin typeface="Calibri" panose="020F0502020204030204"/>
                </a:endParaRPr>
              </a:p>
              <a:p>
                <a:pPr>
                  <a:spcAft>
                    <a:spcPts val="1200"/>
                  </a:spcAft>
                </a:pPr>
                <a:r>
                  <a:rPr lang="en-US" sz="2000" dirty="0" err="1">
                    <a:solidFill>
                      <a:sysClr val="windowText" lastClr="000000"/>
                    </a:solidFill>
                    <a:latin typeface="Calibri" panose="020F0502020204030204"/>
                  </a:rPr>
                  <a:t>Sigurnost</a:t>
                </a:r>
                <a:r>
                  <a:rPr lang="en-U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 </a:t>
                </a:r>
                <a:r>
                  <a:rPr lang="en-US" sz="2000" dirty="0" err="1">
                    <a:solidFill>
                      <a:sysClr val="windowText" lastClr="000000"/>
                    </a:solidFill>
                    <a:latin typeface="Calibri" panose="020F0502020204030204"/>
                  </a:rPr>
                  <a:t>algoritma</a:t>
                </a:r>
                <a:r>
                  <a:rPr lang="en-U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 je u tome </a:t>
                </a:r>
                <a:r>
                  <a:rPr lang="sr-Latn-R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što u konačnom polju ova operaciju nema svoj inverz</a:t>
                </a:r>
              </a:p>
              <a:p>
                <a:pPr>
                  <a:spcAft>
                    <a:spcPts val="1200"/>
                  </a:spcAft>
                </a:pPr>
                <a:r>
                  <a:rPr lang="sr-Latn-R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Ne postoji lak način da pronađemo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sr-Latn-R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, ako poznajemo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sr-Latn-R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 i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</m:oMath>
                </a14:m>
                <a:endParaRPr lang="en-US" sz="2000" dirty="0">
                  <a:solidFill>
                    <a:sysClr val="windowText" lastClr="000000"/>
                  </a:solidFill>
                  <a:latin typeface="Calibri" panose="020F0502020204030204"/>
                  <a:ea typeface="Cambria Math" panose="02040503050406030204" pitchFamily="18" charset="0"/>
                </a:endParaRPr>
              </a:p>
              <a:p>
                <a:pPr>
                  <a:spcAft>
                    <a:spcPts val="1200"/>
                  </a:spcAft>
                </a:pPr>
                <a:r>
                  <a:rPr lang="es-E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y</a:t>
                </a:r>
                <a:r>
                  <a:rPr lang="es-ES" sz="2000" baseline="30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2</a:t>
                </a:r>
                <a:r>
                  <a:rPr lang="es-E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x</a:t>
                </a:r>
                <a:r>
                  <a:rPr lang="es-ES" sz="2000" baseline="30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3</a:t>
                </a:r>
                <a:r>
                  <a:rPr lang="es-E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+ 3176890812513255034763174764138276 93272746955927x + 79052896607878758718120572 025718535432100651934</a:t>
                </a:r>
              </a:p>
              <a:p>
                <a:pPr>
                  <a:spcAft>
                    <a:spcPts val="1200"/>
                  </a:spcAft>
                </a:pPr>
                <a:r>
                  <a:rPr lang="es-E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y</a:t>
                </a:r>
                <a:r>
                  <a:rPr lang="es-ES" sz="2000" baseline="30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2</a:t>
                </a:r>
                <a:r>
                  <a:rPr lang="es-E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x</a:t>
                </a:r>
                <a:r>
                  <a:rPr lang="es-ES" sz="2000" baseline="30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3</a:t>
                </a:r>
                <a:r>
                  <a:rPr lang="es-E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+ 7</a:t>
                </a:r>
              </a:p>
              <a:p>
                <a:pPr>
                  <a:spcAft>
                    <a:spcPts val="1200"/>
                  </a:spcAft>
                </a:pPr>
                <a:endParaRPr lang="sr-Latn-RS" sz="2000" dirty="0">
                  <a:solidFill>
                    <a:sysClr val="windowText" lastClr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DEC540B-AB05-A6E7-475D-1E37A22FC8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6136" y="1613118"/>
                <a:ext cx="6527388" cy="5042406"/>
              </a:xfrm>
              <a:prstGeom prst="rect">
                <a:avLst/>
              </a:prstGeom>
              <a:blipFill>
                <a:blip r:embed="rId3"/>
                <a:stretch>
                  <a:fillRect l="-934" t="-7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Placeholder 7">
            <a:extLst>
              <a:ext uri="{FF2B5EF4-FFF2-40B4-BE49-F238E27FC236}">
                <a16:creationId xmlns:a16="http://schemas.microsoft.com/office/drawing/2014/main" id="{D0241A78-0474-445F-375D-2C26E317CB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35" y="19050"/>
            <a:ext cx="5176498" cy="6816725"/>
          </a:xfrm>
          <a:prstGeom prst="rect">
            <a:avLst/>
          </a:prstGeom>
          <a:ln w="19050">
            <a:gradFill>
              <a:gsLst>
                <a:gs pos="0">
                  <a:srgbClr val="01023B"/>
                </a:gs>
                <a:gs pos="50000">
                  <a:srgbClr val="A53F52"/>
                </a:gs>
                <a:gs pos="100000">
                  <a:srgbClr val="EA9A5C"/>
                </a:gs>
              </a:gsLst>
              <a:lin ang="5400000" scaled="1"/>
            </a:gra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1DD5193-CEA5-38E3-42A8-0082C43F358C}"/>
              </a:ext>
            </a:extLst>
          </p:cNvPr>
          <p:cNvSpPr txBox="1"/>
          <p:nvPr/>
        </p:nvSpPr>
        <p:spPr>
          <a:xfrm>
            <a:off x="8788939" y="3218245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n</a:t>
            </a:r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1853C99A-77E1-26FD-0C4F-2A2A1571F11D}"/>
              </a:ext>
            </a:extLst>
          </p:cNvPr>
          <p:cNvSpPr/>
          <p:nvPr/>
        </p:nvSpPr>
        <p:spPr>
          <a:xfrm rot="5400000">
            <a:off x="8940267" y="2507577"/>
            <a:ext cx="88481" cy="1594884"/>
          </a:xfrm>
          <a:prstGeom prst="rightBrace">
            <a:avLst>
              <a:gd name="adj1" fmla="val 8333"/>
              <a:gd name="adj2" fmla="val 50768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8104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7030A4-6BC5-D6AA-C056-E6C56D5FAC3D}"/>
              </a:ext>
            </a:extLst>
          </p:cNvPr>
          <p:cNvSpPr txBox="1"/>
          <p:nvPr/>
        </p:nvSpPr>
        <p:spPr>
          <a:xfrm>
            <a:off x="5646136" y="744924"/>
            <a:ext cx="54117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sr-Latn-RS" sz="3200" i="0" u="none" strike="noStrike" kern="1200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ECDSA</a:t>
            </a:r>
            <a:endParaRPr kumimoji="0" lang="en-US" sz="3200" i="0" u="none" strike="noStrike" kern="1200" cap="none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DEC540B-AB05-A6E7-475D-1E37A22FC83E}"/>
                  </a:ext>
                </a:extLst>
              </p:cNvPr>
              <p:cNvSpPr txBox="1"/>
              <p:nvPr/>
            </p:nvSpPr>
            <p:spPr>
              <a:xfrm>
                <a:off x="5646136" y="1613118"/>
                <a:ext cx="6527388" cy="50424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200"/>
                  </a:spcAft>
                </a:pPr>
                <a:r>
                  <a:rPr lang="sr-Latn-R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Koristi eliptičke krive</a:t>
                </a:r>
                <a:r>
                  <a:rPr lang="en-U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 </a:t>
                </a:r>
                <a:r>
                  <a:rPr lang="en-US" sz="2000" dirty="0" err="1">
                    <a:solidFill>
                      <a:sysClr val="windowText" lastClr="000000"/>
                    </a:solidFill>
                    <a:latin typeface="Calibri" panose="020F0502020204030204"/>
                  </a:rPr>
                  <a:t>nad</a:t>
                </a:r>
                <a:r>
                  <a:rPr lang="en-U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 </a:t>
                </a:r>
                <a:r>
                  <a:rPr lang="en-US" sz="2000" dirty="0" err="1">
                    <a:solidFill>
                      <a:sysClr val="windowText" lastClr="000000"/>
                    </a:solidFill>
                    <a:latin typeface="Calibri" panose="020F0502020204030204"/>
                  </a:rPr>
                  <a:t>kona</a:t>
                </a:r>
                <a:r>
                  <a:rPr lang="sr-Latn-R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čnim poljem</a:t>
                </a:r>
                <a:r>
                  <a:rPr lang="en-U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                         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i="1" baseline="30000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sr-Latn-RS" sz="20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 baseline="30000" dirty="0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𝑎𝑥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sr-Latn-RS" sz="2000" i="1" dirty="0">
                        <a:latin typeface="Cambria Math" panose="02040503050406030204" pitchFamily="18" charset="0"/>
                      </a:rPr>
                      <m:t>)</m:t>
                    </m:r>
                    <m:r>
                      <a:rPr lang="sr-Latn-RS" sz="20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sr-Latn-RS" sz="2000" i="1" dirty="0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sr-Latn-RS" sz="20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sr-Latn-RS" sz="2000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sz="2000" i="1" dirty="0">
                  <a:solidFill>
                    <a:sysClr val="windowText" lastClr="000000"/>
                  </a:solidFill>
                  <a:latin typeface="Calibri" panose="020F0502020204030204"/>
                </a:endParaRPr>
              </a:p>
              <a:p>
                <a:pPr>
                  <a:spcAft>
                    <a:spcPts val="1200"/>
                  </a:spcAft>
                </a:pPr>
                <a:r>
                  <a:rPr lang="en-U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Defini</a:t>
                </a:r>
                <a:r>
                  <a:rPr lang="sr-Latn-R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šemo operaciju sabiranja tačaka na krivoj: </a:t>
                </a:r>
                <a14:m>
                  <m:oMath xmlns:m="http://schemas.openxmlformats.org/officeDocument/2006/math">
                    <m:r>
                      <a:rPr lang="sr-Latn-R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sr-Latn-R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sr-Latn-R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</m:oMath>
                </a14:m>
                <a:endParaRPr lang="sr-Latn-RS" sz="2000" i="1" dirty="0">
                  <a:solidFill>
                    <a:sysClr val="windowText" lastClr="000000"/>
                  </a:solidFill>
                  <a:latin typeface="Calibri" panose="020F0502020204030204"/>
                </a:endParaRPr>
              </a:p>
              <a:p>
                <a:pPr>
                  <a:spcAft>
                    <a:spcPts val="1200"/>
                  </a:spcAft>
                </a:pPr>
                <a:r>
                  <a:rPr lang="en-US" sz="2000" dirty="0" err="1">
                    <a:solidFill>
                      <a:sysClr val="windowText" lastClr="000000"/>
                    </a:solidFill>
                    <a:latin typeface="Calibri" panose="020F0502020204030204"/>
                  </a:rPr>
                  <a:t>Defini</a:t>
                </a:r>
                <a:r>
                  <a:rPr lang="sr-Latn-R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šemo jednosmernu operaciju množenja tačke na krivoj skalarom: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+…+</m:t>
                    </m:r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</m:oMath>
                </a14:m>
                <a:endParaRPr lang="en-US" sz="2000" i="1" dirty="0">
                  <a:solidFill>
                    <a:sysClr val="windowText" lastClr="000000"/>
                  </a:solidFill>
                  <a:latin typeface="Calibri" panose="020F0502020204030204"/>
                </a:endParaRPr>
              </a:p>
              <a:p>
                <a:pPr>
                  <a:spcAft>
                    <a:spcPts val="1200"/>
                  </a:spcAft>
                </a:pPr>
                <a:r>
                  <a:rPr lang="en-US" sz="2000" dirty="0" err="1">
                    <a:solidFill>
                      <a:sysClr val="windowText" lastClr="000000"/>
                    </a:solidFill>
                    <a:latin typeface="Calibri" panose="020F0502020204030204"/>
                  </a:rPr>
                  <a:t>Sigurnost</a:t>
                </a:r>
                <a:r>
                  <a:rPr lang="en-U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 </a:t>
                </a:r>
                <a:r>
                  <a:rPr lang="en-US" sz="2000" dirty="0" err="1">
                    <a:solidFill>
                      <a:sysClr val="windowText" lastClr="000000"/>
                    </a:solidFill>
                    <a:latin typeface="Calibri" panose="020F0502020204030204"/>
                  </a:rPr>
                  <a:t>algoritma</a:t>
                </a:r>
                <a:r>
                  <a:rPr lang="en-U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 je u tome </a:t>
                </a:r>
                <a:r>
                  <a:rPr lang="sr-Latn-R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što u konačnom polju ova operaciju nema svoj inverz</a:t>
                </a:r>
              </a:p>
              <a:p>
                <a:pPr>
                  <a:spcAft>
                    <a:spcPts val="1200"/>
                  </a:spcAft>
                </a:pPr>
                <a:r>
                  <a:rPr lang="sr-Latn-R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Ne postoji lak način da pronađemo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sr-Latn-R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, ako poznajemo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sr-Latn-R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 i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</m:oMath>
                </a14:m>
                <a:endParaRPr lang="en-US" sz="2000" dirty="0">
                  <a:solidFill>
                    <a:sysClr val="windowText" lastClr="000000"/>
                  </a:solidFill>
                  <a:latin typeface="Calibri" panose="020F0502020204030204"/>
                  <a:ea typeface="Cambria Math" panose="02040503050406030204" pitchFamily="18" charset="0"/>
                </a:endParaRPr>
              </a:p>
              <a:p>
                <a:pPr>
                  <a:spcAft>
                    <a:spcPts val="1200"/>
                  </a:spcAft>
                </a:pPr>
                <a:r>
                  <a:rPr lang="es-E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y</a:t>
                </a:r>
                <a:r>
                  <a:rPr lang="es-ES" sz="2000" baseline="30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2</a:t>
                </a:r>
                <a:r>
                  <a:rPr lang="es-E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x</a:t>
                </a:r>
                <a:r>
                  <a:rPr lang="es-ES" sz="2000" baseline="30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3</a:t>
                </a:r>
                <a:r>
                  <a:rPr lang="es-E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+ 3176890812513255034763174764138276 93272746955927x + 79052896607878758718120572 025718535432100651934</a:t>
                </a:r>
              </a:p>
              <a:p>
                <a:pPr>
                  <a:spcAft>
                    <a:spcPts val="1200"/>
                  </a:spcAft>
                </a:pPr>
                <a:r>
                  <a:rPr lang="es-E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y</a:t>
                </a:r>
                <a:r>
                  <a:rPr lang="es-ES" sz="2000" baseline="30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2</a:t>
                </a:r>
                <a:r>
                  <a:rPr lang="es-E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x</a:t>
                </a:r>
                <a:r>
                  <a:rPr lang="es-ES" sz="2000" baseline="30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3</a:t>
                </a:r>
                <a:r>
                  <a:rPr lang="es-E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+ 7</a:t>
                </a:r>
              </a:p>
              <a:p>
                <a:pPr>
                  <a:spcAft>
                    <a:spcPts val="1200"/>
                  </a:spcAft>
                </a:pPr>
                <a:endParaRPr lang="sr-Latn-RS" sz="2000" dirty="0">
                  <a:solidFill>
                    <a:sysClr val="windowText" lastClr="000000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DEC540B-AB05-A6E7-475D-1E37A22FC8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6136" y="1613118"/>
                <a:ext cx="6527388" cy="5042406"/>
              </a:xfrm>
              <a:prstGeom prst="rect">
                <a:avLst/>
              </a:prstGeom>
              <a:blipFill>
                <a:blip r:embed="rId3"/>
                <a:stretch>
                  <a:fillRect l="-934" t="-7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Placeholder 7">
            <a:extLst>
              <a:ext uri="{FF2B5EF4-FFF2-40B4-BE49-F238E27FC236}">
                <a16:creationId xmlns:a16="http://schemas.microsoft.com/office/drawing/2014/main" id="{D0241A78-0474-445F-375D-2C26E317CB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475" y="19050"/>
            <a:ext cx="5180845" cy="6816725"/>
          </a:xfrm>
          <a:prstGeom prst="rect">
            <a:avLst/>
          </a:prstGeom>
          <a:ln w="19050">
            <a:gradFill>
              <a:gsLst>
                <a:gs pos="0">
                  <a:srgbClr val="01023B"/>
                </a:gs>
                <a:gs pos="50000">
                  <a:srgbClr val="A53F52"/>
                </a:gs>
                <a:gs pos="100000">
                  <a:srgbClr val="EA9A5C"/>
                </a:gs>
              </a:gsLst>
              <a:lin ang="5400000" scaled="1"/>
            </a:gra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D337FB0-0B0D-2D69-6E3F-E87D5E3122FF}"/>
              </a:ext>
            </a:extLst>
          </p:cNvPr>
          <p:cNvSpPr txBox="1"/>
          <p:nvPr/>
        </p:nvSpPr>
        <p:spPr>
          <a:xfrm>
            <a:off x="8788939" y="3218245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n</a:t>
            </a:r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D1D034D4-3AA4-91EE-57C2-D326CAB59CA9}"/>
              </a:ext>
            </a:extLst>
          </p:cNvPr>
          <p:cNvSpPr/>
          <p:nvPr/>
        </p:nvSpPr>
        <p:spPr>
          <a:xfrm rot="5400000">
            <a:off x="8940267" y="2507577"/>
            <a:ext cx="88481" cy="1594884"/>
          </a:xfrm>
          <a:prstGeom prst="rightBrace">
            <a:avLst>
              <a:gd name="adj1" fmla="val 8333"/>
              <a:gd name="adj2" fmla="val 50768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5219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F683B7E4-6387-F651-F4E3-66B29EFF91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76" y="19782"/>
            <a:ext cx="12151073" cy="6503463"/>
          </a:xfrm>
          <a:prstGeom prst="rect">
            <a:avLst/>
          </a:prstGeom>
          <a:ln w="19050">
            <a:gradFill flip="none" rotWithShape="1">
              <a:gsLst>
                <a:gs pos="0">
                  <a:srgbClr val="01023B"/>
                </a:gs>
                <a:gs pos="50000">
                  <a:srgbClr val="A53F52"/>
                </a:gs>
                <a:gs pos="100000">
                  <a:srgbClr val="EA9A5C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F9283D8-E97E-4F43-98FD-29CC7E005719}"/>
              </a:ext>
            </a:extLst>
          </p:cNvPr>
          <p:cNvSpPr txBox="1"/>
          <p:nvPr/>
        </p:nvSpPr>
        <p:spPr>
          <a:xfrm>
            <a:off x="19050" y="6523245"/>
            <a:ext cx="12172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https://hanneman.org/siglab/curves.html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A825F0-BE92-6BE9-DECF-F135AFF0A2F0}"/>
              </a:ext>
            </a:extLst>
          </p:cNvPr>
          <p:cNvSpPr txBox="1"/>
          <p:nvPr/>
        </p:nvSpPr>
        <p:spPr>
          <a:xfrm>
            <a:off x="5911702" y="299838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1670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7030A4-6BC5-D6AA-C056-E6C56D5FAC3D}"/>
              </a:ext>
            </a:extLst>
          </p:cNvPr>
          <p:cNvSpPr txBox="1"/>
          <p:nvPr/>
        </p:nvSpPr>
        <p:spPr>
          <a:xfrm>
            <a:off x="5646136" y="744924"/>
            <a:ext cx="54117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sr-Latn-RS" sz="3200" i="0" u="none" strike="noStrike" kern="1200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ECDSA</a:t>
            </a:r>
            <a:endParaRPr kumimoji="0" lang="en-US" sz="3200" i="0" u="none" strike="noStrike" kern="1200" cap="none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DEC540B-AB05-A6E7-475D-1E37A22FC83E}"/>
                  </a:ext>
                </a:extLst>
              </p:cNvPr>
              <p:cNvSpPr txBox="1"/>
              <p:nvPr/>
            </p:nvSpPr>
            <p:spPr>
              <a:xfrm>
                <a:off x="5646136" y="1613118"/>
                <a:ext cx="6527388" cy="50424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200"/>
                  </a:spcAft>
                </a:pPr>
                <a:r>
                  <a:rPr lang="sr-Latn-R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Koristi eliptičke krive</a:t>
                </a:r>
                <a:r>
                  <a:rPr lang="en-U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 </a:t>
                </a:r>
                <a:r>
                  <a:rPr lang="en-US" sz="2000" dirty="0" err="1">
                    <a:solidFill>
                      <a:sysClr val="windowText" lastClr="000000"/>
                    </a:solidFill>
                    <a:latin typeface="Calibri" panose="020F0502020204030204"/>
                  </a:rPr>
                  <a:t>nad</a:t>
                </a:r>
                <a:r>
                  <a:rPr lang="en-U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 </a:t>
                </a:r>
                <a:r>
                  <a:rPr lang="en-US" sz="2000" dirty="0" err="1">
                    <a:solidFill>
                      <a:sysClr val="windowText" lastClr="000000"/>
                    </a:solidFill>
                    <a:latin typeface="Calibri" panose="020F0502020204030204"/>
                  </a:rPr>
                  <a:t>kona</a:t>
                </a:r>
                <a:r>
                  <a:rPr lang="sr-Latn-R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čnim poljem</a:t>
                </a:r>
                <a:r>
                  <a:rPr lang="en-U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                         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i="1" baseline="30000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sr-Latn-RS" sz="20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 baseline="30000" dirty="0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𝑎𝑥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sr-Latn-RS" sz="2000" i="1" dirty="0">
                        <a:latin typeface="Cambria Math" panose="02040503050406030204" pitchFamily="18" charset="0"/>
                      </a:rPr>
                      <m:t>)</m:t>
                    </m:r>
                    <m:r>
                      <a:rPr lang="sr-Latn-RS" sz="20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sr-Latn-RS" sz="2000" i="1" dirty="0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sr-Latn-RS" sz="20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sr-Latn-RS" sz="2000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sz="2000" i="1" dirty="0">
                  <a:solidFill>
                    <a:sysClr val="windowText" lastClr="000000"/>
                  </a:solidFill>
                  <a:latin typeface="Calibri" panose="020F0502020204030204"/>
                </a:endParaRPr>
              </a:p>
              <a:p>
                <a:pPr>
                  <a:spcAft>
                    <a:spcPts val="1200"/>
                  </a:spcAft>
                </a:pPr>
                <a:r>
                  <a:rPr lang="en-U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Defini</a:t>
                </a:r>
                <a:r>
                  <a:rPr lang="sr-Latn-R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šemo operaciju sabiranja tačaka na krivoj: </a:t>
                </a:r>
                <a14:m>
                  <m:oMath xmlns:m="http://schemas.openxmlformats.org/officeDocument/2006/math">
                    <m:r>
                      <a:rPr lang="sr-Latn-R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sr-Latn-R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sr-Latn-R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</m:oMath>
                </a14:m>
                <a:endParaRPr lang="sr-Latn-RS" sz="2000" i="1" dirty="0">
                  <a:solidFill>
                    <a:sysClr val="windowText" lastClr="000000"/>
                  </a:solidFill>
                  <a:latin typeface="Calibri" panose="020F0502020204030204"/>
                </a:endParaRPr>
              </a:p>
              <a:p>
                <a:pPr>
                  <a:spcAft>
                    <a:spcPts val="1200"/>
                  </a:spcAft>
                </a:pPr>
                <a:r>
                  <a:rPr lang="en-US" sz="2000" dirty="0" err="1">
                    <a:solidFill>
                      <a:sysClr val="windowText" lastClr="000000"/>
                    </a:solidFill>
                    <a:latin typeface="Calibri" panose="020F0502020204030204"/>
                  </a:rPr>
                  <a:t>Defini</a:t>
                </a:r>
                <a:r>
                  <a:rPr lang="sr-Latn-R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šemo jednosmernu operaciju množenja tačke na krivoj skalarom: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+…+</m:t>
                    </m:r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</m:oMath>
                </a14:m>
                <a:endParaRPr lang="en-US" sz="2000" i="1" dirty="0">
                  <a:solidFill>
                    <a:sysClr val="windowText" lastClr="000000"/>
                  </a:solidFill>
                  <a:latin typeface="Calibri" panose="020F0502020204030204"/>
                </a:endParaRPr>
              </a:p>
              <a:p>
                <a:pPr>
                  <a:spcAft>
                    <a:spcPts val="1200"/>
                  </a:spcAft>
                </a:pPr>
                <a:r>
                  <a:rPr lang="en-US" sz="2000" dirty="0" err="1">
                    <a:solidFill>
                      <a:sysClr val="windowText" lastClr="000000"/>
                    </a:solidFill>
                    <a:latin typeface="Calibri" panose="020F0502020204030204"/>
                  </a:rPr>
                  <a:t>Sigurnost</a:t>
                </a:r>
                <a:r>
                  <a:rPr lang="en-U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 </a:t>
                </a:r>
                <a:r>
                  <a:rPr lang="en-US" sz="2000" dirty="0" err="1">
                    <a:solidFill>
                      <a:sysClr val="windowText" lastClr="000000"/>
                    </a:solidFill>
                    <a:latin typeface="Calibri" panose="020F0502020204030204"/>
                  </a:rPr>
                  <a:t>algoritma</a:t>
                </a:r>
                <a:r>
                  <a:rPr lang="en-U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 je u tome </a:t>
                </a:r>
                <a:r>
                  <a:rPr lang="sr-Latn-R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što u konačnom polju ova operaciju nema svoj inverz</a:t>
                </a:r>
              </a:p>
              <a:p>
                <a:pPr>
                  <a:spcAft>
                    <a:spcPts val="1200"/>
                  </a:spcAft>
                </a:pPr>
                <a:r>
                  <a:rPr lang="sr-Latn-R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Ne postoji lak način da pronađemo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sr-Latn-R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, ako poznajemo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sr-Latn-R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 i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</m:oMath>
                </a14:m>
                <a:endParaRPr lang="en-US" sz="2000" dirty="0">
                  <a:solidFill>
                    <a:sysClr val="windowText" lastClr="000000"/>
                  </a:solidFill>
                  <a:latin typeface="Calibri" panose="020F0502020204030204"/>
                  <a:ea typeface="Cambria Math" panose="02040503050406030204" pitchFamily="18" charset="0"/>
                </a:endParaRPr>
              </a:p>
              <a:p>
                <a:pPr>
                  <a:spcAft>
                    <a:spcPts val="1200"/>
                  </a:spcAft>
                </a:pPr>
                <a:r>
                  <a:rPr lang="es-E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y</a:t>
                </a:r>
                <a:r>
                  <a:rPr lang="es-ES" sz="2000" baseline="30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2</a:t>
                </a:r>
                <a:r>
                  <a:rPr lang="es-E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x</a:t>
                </a:r>
                <a:r>
                  <a:rPr lang="es-ES" sz="2000" baseline="30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3</a:t>
                </a:r>
                <a:r>
                  <a:rPr lang="es-E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+ 3176890812513255034763174764138276 93272746955927x + 79052896607878758718120572 025718535432100651934</a:t>
                </a:r>
              </a:p>
              <a:p>
                <a:pPr>
                  <a:spcAft>
                    <a:spcPts val="1200"/>
                  </a:spcAft>
                </a:pPr>
                <a:r>
                  <a:rPr lang="es-E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y</a:t>
                </a:r>
                <a:r>
                  <a:rPr lang="es-ES" sz="2000" baseline="30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2</a:t>
                </a:r>
                <a:r>
                  <a:rPr lang="es-E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x</a:t>
                </a:r>
                <a:r>
                  <a:rPr lang="es-ES" sz="2000" baseline="30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3</a:t>
                </a:r>
                <a:r>
                  <a:rPr lang="es-E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+ 7</a:t>
                </a:r>
              </a:p>
              <a:p>
                <a:pPr>
                  <a:spcAft>
                    <a:spcPts val="1200"/>
                  </a:spcAft>
                </a:pPr>
                <a:endParaRPr lang="sr-Latn-RS" sz="2000" dirty="0">
                  <a:solidFill>
                    <a:sysClr val="windowText" lastClr="000000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DEC540B-AB05-A6E7-475D-1E37A22FC8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6136" y="1613118"/>
                <a:ext cx="6527388" cy="5042406"/>
              </a:xfrm>
              <a:prstGeom prst="rect">
                <a:avLst/>
              </a:prstGeom>
              <a:blipFill>
                <a:blip r:embed="rId3"/>
                <a:stretch>
                  <a:fillRect l="-934" t="-7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Placeholder 7">
            <a:extLst>
              <a:ext uri="{FF2B5EF4-FFF2-40B4-BE49-F238E27FC236}">
                <a16:creationId xmlns:a16="http://schemas.microsoft.com/office/drawing/2014/main" id="{D0241A78-0474-445F-375D-2C26E317CB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665" y="19050"/>
            <a:ext cx="5153410" cy="6816725"/>
          </a:xfrm>
          <a:prstGeom prst="rect">
            <a:avLst/>
          </a:prstGeom>
          <a:ln w="19050">
            <a:gradFill>
              <a:gsLst>
                <a:gs pos="0">
                  <a:srgbClr val="01023B"/>
                </a:gs>
                <a:gs pos="50000">
                  <a:srgbClr val="A53F52"/>
                </a:gs>
                <a:gs pos="100000">
                  <a:srgbClr val="EA9A5C"/>
                </a:gs>
              </a:gsLst>
              <a:lin ang="5400000" scaled="1"/>
            </a:gra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D337FB0-0B0D-2D69-6E3F-E87D5E3122FF}"/>
              </a:ext>
            </a:extLst>
          </p:cNvPr>
          <p:cNvSpPr txBox="1"/>
          <p:nvPr/>
        </p:nvSpPr>
        <p:spPr>
          <a:xfrm>
            <a:off x="8788939" y="3218245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n</a:t>
            </a:r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D1D034D4-3AA4-91EE-57C2-D326CAB59CA9}"/>
              </a:ext>
            </a:extLst>
          </p:cNvPr>
          <p:cNvSpPr/>
          <p:nvPr/>
        </p:nvSpPr>
        <p:spPr>
          <a:xfrm rot="5400000">
            <a:off x="8940267" y="2507577"/>
            <a:ext cx="88481" cy="1594884"/>
          </a:xfrm>
          <a:prstGeom prst="rightBrace">
            <a:avLst>
              <a:gd name="adj1" fmla="val 8333"/>
              <a:gd name="adj2" fmla="val 50768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1629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683B7E4-6387-F651-F4E3-66B29EFF91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76" y="20594"/>
            <a:ext cx="12151073" cy="6480572"/>
          </a:xfrm>
          <a:prstGeom prst="rect">
            <a:avLst/>
          </a:prstGeom>
          <a:ln w="19050">
            <a:gradFill flip="none" rotWithShape="1">
              <a:gsLst>
                <a:gs pos="0">
                  <a:srgbClr val="01023B"/>
                </a:gs>
                <a:gs pos="50000">
                  <a:srgbClr val="A53F52"/>
                </a:gs>
                <a:gs pos="100000">
                  <a:srgbClr val="EA9A5C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F9283D8-E97E-4F43-98FD-29CC7E005719}"/>
              </a:ext>
            </a:extLst>
          </p:cNvPr>
          <p:cNvSpPr txBox="1"/>
          <p:nvPr/>
        </p:nvSpPr>
        <p:spPr>
          <a:xfrm>
            <a:off x="19050" y="6523245"/>
            <a:ext cx="12172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https://hanneman.org/siglab/curves.html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A825F0-BE92-6BE9-DECF-F135AFF0A2F0}"/>
              </a:ext>
            </a:extLst>
          </p:cNvPr>
          <p:cNvSpPr txBox="1"/>
          <p:nvPr/>
        </p:nvSpPr>
        <p:spPr>
          <a:xfrm>
            <a:off x="5911702" y="299838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22212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Placeholder 7" descr="abstract image">
            <a:extLst>
              <a:ext uri="{FF2B5EF4-FFF2-40B4-BE49-F238E27FC236}">
                <a16:creationId xmlns:a16="http://schemas.microsoft.com/office/drawing/2014/main" id="{40359B56-05C3-A95A-720F-933AFD67DA0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r="-2" b="-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8B5A291-07E0-2CBA-1848-D8091BD210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015409"/>
            <a:ext cx="9144000" cy="827183"/>
          </a:xfrm>
        </p:spPr>
        <p:txBody>
          <a:bodyPr>
            <a:normAutofit/>
          </a:bodyPr>
          <a:lstStyle/>
          <a:p>
            <a:r>
              <a:rPr lang="en-US" sz="4800" dirty="0">
                <a:solidFill>
                  <a:srgbClr val="FFFFFF"/>
                </a:solidFill>
              </a:rPr>
              <a:t>UVOD U </a:t>
            </a:r>
            <a:r>
              <a:rPr lang="en-US" sz="4800" b="1" dirty="0">
                <a:gradFill flip="none" rotWithShape="1">
                  <a:gsLst>
                    <a:gs pos="0">
                      <a:srgbClr val="01023B">
                        <a:lumMod val="100000"/>
                      </a:srgbClr>
                    </a:gs>
                    <a:gs pos="100000">
                      <a:srgbClr val="EA9A5C"/>
                    </a:gs>
                    <a:gs pos="50000">
                      <a:srgbClr val="A53F52"/>
                    </a:gs>
                  </a:gsLst>
                  <a:path path="circle">
                    <a:fillToRect t="100000" r="100000"/>
                  </a:path>
                  <a:tileRect l="-100000" b="-100000"/>
                </a:gradFill>
                <a:effectLst/>
              </a:rPr>
              <a:t>BLOCKCHAIN</a:t>
            </a:r>
            <a:endParaRPr lang="en-US" sz="4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99704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683B7E4-6387-F651-F4E3-66B29EFF91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76" y="20594"/>
            <a:ext cx="12151072" cy="6480572"/>
          </a:xfrm>
          <a:prstGeom prst="rect">
            <a:avLst/>
          </a:prstGeom>
          <a:ln w="19050">
            <a:gradFill flip="none" rotWithShape="1">
              <a:gsLst>
                <a:gs pos="0">
                  <a:srgbClr val="01023B"/>
                </a:gs>
                <a:gs pos="50000">
                  <a:srgbClr val="A53F52"/>
                </a:gs>
                <a:gs pos="100000">
                  <a:srgbClr val="EA9A5C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F9283D8-E97E-4F43-98FD-29CC7E005719}"/>
              </a:ext>
            </a:extLst>
          </p:cNvPr>
          <p:cNvSpPr txBox="1"/>
          <p:nvPr/>
        </p:nvSpPr>
        <p:spPr>
          <a:xfrm>
            <a:off x="19050" y="6523245"/>
            <a:ext cx="12172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https://hanneman.org/siglab/curves.html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A825F0-BE92-6BE9-DECF-F135AFF0A2F0}"/>
              </a:ext>
            </a:extLst>
          </p:cNvPr>
          <p:cNvSpPr txBox="1"/>
          <p:nvPr/>
        </p:nvSpPr>
        <p:spPr>
          <a:xfrm>
            <a:off x="5911702" y="299838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20104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7030A4-6BC5-D6AA-C056-E6C56D5FAC3D}"/>
              </a:ext>
            </a:extLst>
          </p:cNvPr>
          <p:cNvSpPr txBox="1"/>
          <p:nvPr/>
        </p:nvSpPr>
        <p:spPr>
          <a:xfrm>
            <a:off x="5646136" y="744924"/>
            <a:ext cx="54117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sr-Latn-RS" sz="3200" i="0" u="none" strike="noStrike" kern="1200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ECDSA</a:t>
            </a:r>
            <a:endParaRPr kumimoji="0" lang="en-US" sz="3200" i="0" u="none" strike="noStrike" kern="1200" cap="none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DEC540B-AB05-A6E7-475D-1E37A22FC83E}"/>
                  </a:ext>
                </a:extLst>
              </p:cNvPr>
              <p:cNvSpPr txBox="1"/>
              <p:nvPr/>
            </p:nvSpPr>
            <p:spPr>
              <a:xfrm>
                <a:off x="5646136" y="1613118"/>
                <a:ext cx="6527388" cy="56579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200"/>
                  </a:spcAft>
                </a:pPr>
                <a:r>
                  <a:rPr lang="sr-Latn-R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Koristi eliptičke krive</a:t>
                </a:r>
                <a:r>
                  <a:rPr lang="en-U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 </a:t>
                </a:r>
                <a:r>
                  <a:rPr lang="en-US" sz="2000" dirty="0" err="1">
                    <a:solidFill>
                      <a:sysClr val="windowText" lastClr="000000"/>
                    </a:solidFill>
                    <a:latin typeface="Calibri" panose="020F0502020204030204"/>
                  </a:rPr>
                  <a:t>nad</a:t>
                </a:r>
                <a:r>
                  <a:rPr lang="en-U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 </a:t>
                </a:r>
                <a:r>
                  <a:rPr lang="en-US" sz="2000" dirty="0" err="1">
                    <a:solidFill>
                      <a:sysClr val="windowText" lastClr="000000"/>
                    </a:solidFill>
                    <a:latin typeface="Calibri" panose="020F0502020204030204"/>
                  </a:rPr>
                  <a:t>kona</a:t>
                </a:r>
                <a:r>
                  <a:rPr lang="sr-Latn-R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čnim poljem</a:t>
                </a:r>
                <a:r>
                  <a:rPr lang="en-U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                         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i="1" baseline="30000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sr-Latn-RS" sz="20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 baseline="30000" dirty="0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𝑎𝑥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sr-Latn-RS" sz="2000" i="1" dirty="0">
                        <a:latin typeface="Cambria Math" panose="02040503050406030204" pitchFamily="18" charset="0"/>
                      </a:rPr>
                      <m:t>)</m:t>
                    </m:r>
                    <m:r>
                      <a:rPr lang="sr-Latn-RS" sz="20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sr-Latn-RS" sz="2000" i="1" dirty="0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sr-Latn-RS" sz="20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sr-Latn-RS" sz="2000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sz="2000" i="1" dirty="0">
                  <a:solidFill>
                    <a:sysClr val="windowText" lastClr="000000"/>
                  </a:solidFill>
                  <a:latin typeface="Calibri" panose="020F0502020204030204"/>
                </a:endParaRPr>
              </a:p>
              <a:p>
                <a:pPr>
                  <a:spcAft>
                    <a:spcPts val="1200"/>
                  </a:spcAft>
                </a:pPr>
                <a:r>
                  <a:rPr lang="en-U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Defini</a:t>
                </a:r>
                <a:r>
                  <a:rPr lang="sr-Latn-R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šemo operaciju sabiranja tačaka na krivoj: </a:t>
                </a:r>
                <a14:m>
                  <m:oMath xmlns:m="http://schemas.openxmlformats.org/officeDocument/2006/math">
                    <m:r>
                      <a:rPr lang="sr-Latn-R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sr-Latn-R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sr-Latn-R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</m:oMath>
                </a14:m>
                <a:endParaRPr lang="sr-Latn-RS" sz="2000" i="1" dirty="0">
                  <a:solidFill>
                    <a:sysClr val="windowText" lastClr="000000"/>
                  </a:solidFill>
                  <a:latin typeface="Calibri" panose="020F0502020204030204"/>
                </a:endParaRPr>
              </a:p>
              <a:p>
                <a:pPr>
                  <a:spcAft>
                    <a:spcPts val="1200"/>
                  </a:spcAft>
                </a:pPr>
                <a:r>
                  <a:rPr lang="en-US" sz="2000" dirty="0" err="1">
                    <a:solidFill>
                      <a:sysClr val="windowText" lastClr="000000"/>
                    </a:solidFill>
                    <a:latin typeface="Calibri" panose="020F0502020204030204"/>
                  </a:rPr>
                  <a:t>Defini</a:t>
                </a:r>
                <a:r>
                  <a:rPr lang="sr-Latn-R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šemo jednosmernu operaciju množenja tačke na krivoj skalarom: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+…+</m:t>
                    </m:r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</m:oMath>
                </a14:m>
                <a:endParaRPr lang="en-US" sz="2000" i="1" dirty="0">
                  <a:solidFill>
                    <a:sysClr val="windowText" lastClr="000000"/>
                  </a:solidFill>
                  <a:latin typeface="Calibri" panose="020F0502020204030204"/>
                </a:endParaRPr>
              </a:p>
              <a:p>
                <a:pPr>
                  <a:spcAft>
                    <a:spcPts val="1200"/>
                  </a:spcAft>
                </a:pPr>
                <a:r>
                  <a:rPr lang="en-US" sz="2000" dirty="0" err="1">
                    <a:solidFill>
                      <a:sysClr val="windowText" lastClr="000000"/>
                    </a:solidFill>
                    <a:latin typeface="Calibri" panose="020F0502020204030204"/>
                  </a:rPr>
                  <a:t>Sigurnost</a:t>
                </a:r>
                <a:r>
                  <a:rPr lang="en-U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 </a:t>
                </a:r>
                <a:r>
                  <a:rPr lang="en-US" sz="2000" dirty="0" err="1">
                    <a:solidFill>
                      <a:sysClr val="windowText" lastClr="000000"/>
                    </a:solidFill>
                    <a:latin typeface="Calibri" panose="020F0502020204030204"/>
                  </a:rPr>
                  <a:t>algoritma</a:t>
                </a:r>
                <a:r>
                  <a:rPr lang="en-U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 je u tome </a:t>
                </a:r>
                <a:r>
                  <a:rPr lang="sr-Latn-R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što u konačnom polju ova operaciju nema svoj inverz</a:t>
                </a:r>
              </a:p>
              <a:p>
                <a:pPr>
                  <a:spcAft>
                    <a:spcPts val="1200"/>
                  </a:spcAft>
                </a:pPr>
                <a:r>
                  <a:rPr lang="sr-Latn-R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Ne postoji lak način da pronađemo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sr-Latn-R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, ako poznajemo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sr-Latn-R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 i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</m:oMath>
                </a14:m>
                <a:endParaRPr lang="en-US" sz="2000" dirty="0">
                  <a:solidFill>
                    <a:sysClr val="windowText" lastClr="000000"/>
                  </a:solidFill>
                  <a:latin typeface="Calibri" panose="020F0502020204030204"/>
                  <a:ea typeface="Cambria Math" panose="02040503050406030204" pitchFamily="18" charset="0"/>
                </a:endParaRPr>
              </a:p>
              <a:p>
                <a:pPr>
                  <a:spcAft>
                    <a:spcPts val="1200"/>
                  </a:spcAft>
                </a:pPr>
                <a:r>
                  <a:rPr lang="es-E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y</a:t>
                </a:r>
                <a:r>
                  <a:rPr lang="es-ES" sz="2000" baseline="30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2</a:t>
                </a:r>
                <a:r>
                  <a:rPr lang="es-E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x</a:t>
                </a:r>
                <a:r>
                  <a:rPr lang="es-ES" sz="2000" baseline="30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3</a:t>
                </a:r>
                <a:r>
                  <a:rPr lang="es-E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+ 3176890812513255034763174764138276 93272746955927x + 79052896607878758718120572 025718535432100651934</a:t>
                </a:r>
              </a:p>
              <a:p>
                <a:pPr>
                  <a:spcAft>
                    <a:spcPts val="1200"/>
                  </a:spcAft>
                </a:pPr>
                <a:r>
                  <a:rPr lang="es-E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y</a:t>
                </a:r>
                <a:r>
                  <a:rPr lang="es-ES" sz="2000" baseline="30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2</a:t>
                </a:r>
                <a:r>
                  <a:rPr lang="es-E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(x</a:t>
                </a:r>
                <a:r>
                  <a:rPr lang="es-ES" sz="2000" baseline="30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3</a:t>
                </a:r>
                <a:r>
                  <a:rPr lang="es-E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+ 7) mod 115792089237316195423570985008 687907852837564279074904382605163141518161494337</a:t>
                </a:r>
              </a:p>
              <a:p>
                <a:pPr>
                  <a:spcAft>
                    <a:spcPts val="1200"/>
                  </a:spcAft>
                </a:pPr>
                <a:endParaRPr lang="sr-Latn-RS" sz="2000" dirty="0">
                  <a:solidFill>
                    <a:sysClr val="windowText" lastClr="000000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DEC540B-AB05-A6E7-475D-1E37A22FC8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6136" y="1613118"/>
                <a:ext cx="6527388" cy="5657959"/>
              </a:xfrm>
              <a:prstGeom prst="rect">
                <a:avLst/>
              </a:prstGeom>
              <a:blipFill>
                <a:blip r:embed="rId3"/>
                <a:stretch>
                  <a:fillRect l="-934" t="-647" r="-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Placeholder 7">
            <a:extLst>
              <a:ext uri="{FF2B5EF4-FFF2-40B4-BE49-F238E27FC236}">
                <a16:creationId xmlns:a16="http://schemas.microsoft.com/office/drawing/2014/main" id="{D0241A78-0474-445F-375D-2C26E317CB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665" y="21431"/>
            <a:ext cx="5153410" cy="6815137"/>
          </a:xfrm>
          <a:prstGeom prst="rect">
            <a:avLst/>
          </a:prstGeom>
          <a:ln w="19050">
            <a:gradFill>
              <a:gsLst>
                <a:gs pos="0">
                  <a:srgbClr val="01023B"/>
                </a:gs>
                <a:gs pos="50000">
                  <a:srgbClr val="A53F52"/>
                </a:gs>
                <a:gs pos="100000">
                  <a:srgbClr val="EA9A5C"/>
                </a:gs>
              </a:gsLst>
              <a:lin ang="5400000" scaled="1"/>
            </a:gra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D337FB0-0B0D-2D69-6E3F-E87D5E3122FF}"/>
              </a:ext>
            </a:extLst>
          </p:cNvPr>
          <p:cNvSpPr txBox="1"/>
          <p:nvPr/>
        </p:nvSpPr>
        <p:spPr>
          <a:xfrm>
            <a:off x="8788939" y="3218245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n</a:t>
            </a:r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D1D034D4-3AA4-91EE-57C2-D326CAB59CA9}"/>
              </a:ext>
            </a:extLst>
          </p:cNvPr>
          <p:cNvSpPr/>
          <p:nvPr/>
        </p:nvSpPr>
        <p:spPr>
          <a:xfrm rot="5400000">
            <a:off x="8940267" y="2507577"/>
            <a:ext cx="88481" cy="1594884"/>
          </a:xfrm>
          <a:prstGeom prst="rightBrace">
            <a:avLst>
              <a:gd name="adj1" fmla="val 8333"/>
              <a:gd name="adj2" fmla="val 50768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4549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683B7E4-6387-F651-F4E3-66B29EFF91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76" y="20594"/>
            <a:ext cx="12151071" cy="6480572"/>
          </a:xfrm>
          <a:prstGeom prst="rect">
            <a:avLst/>
          </a:prstGeom>
          <a:ln w="19050">
            <a:gradFill flip="none" rotWithShape="1">
              <a:gsLst>
                <a:gs pos="0">
                  <a:srgbClr val="01023B"/>
                </a:gs>
                <a:gs pos="50000">
                  <a:srgbClr val="A53F52"/>
                </a:gs>
                <a:gs pos="100000">
                  <a:srgbClr val="EA9A5C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F9283D8-E97E-4F43-98FD-29CC7E005719}"/>
              </a:ext>
            </a:extLst>
          </p:cNvPr>
          <p:cNvSpPr txBox="1"/>
          <p:nvPr/>
        </p:nvSpPr>
        <p:spPr>
          <a:xfrm>
            <a:off x="19050" y="6523245"/>
            <a:ext cx="12172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https://hanneman.org/siglab/curves.html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A825F0-BE92-6BE9-DECF-F135AFF0A2F0}"/>
              </a:ext>
            </a:extLst>
          </p:cNvPr>
          <p:cNvSpPr txBox="1"/>
          <p:nvPr/>
        </p:nvSpPr>
        <p:spPr>
          <a:xfrm>
            <a:off x="5911702" y="299838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57956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683B7E4-6387-F651-F4E3-66B29EFF91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76" y="20594"/>
            <a:ext cx="12151071" cy="6480572"/>
          </a:xfrm>
          <a:prstGeom prst="rect">
            <a:avLst/>
          </a:prstGeom>
          <a:ln w="19050">
            <a:gradFill flip="none" rotWithShape="1">
              <a:gsLst>
                <a:gs pos="0">
                  <a:srgbClr val="01023B"/>
                </a:gs>
                <a:gs pos="50000">
                  <a:srgbClr val="A53F52"/>
                </a:gs>
                <a:gs pos="100000">
                  <a:srgbClr val="EA9A5C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F9283D8-E97E-4F43-98FD-29CC7E005719}"/>
              </a:ext>
            </a:extLst>
          </p:cNvPr>
          <p:cNvSpPr txBox="1"/>
          <p:nvPr/>
        </p:nvSpPr>
        <p:spPr>
          <a:xfrm>
            <a:off x="19050" y="6523245"/>
            <a:ext cx="12172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https://hanneman.org/siglab/curves.html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A825F0-BE92-6BE9-DECF-F135AFF0A2F0}"/>
              </a:ext>
            </a:extLst>
          </p:cNvPr>
          <p:cNvSpPr txBox="1"/>
          <p:nvPr/>
        </p:nvSpPr>
        <p:spPr>
          <a:xfrm>
            <a:off x="5911702" y="299838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72318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B77EF11-52D5-FECC-83AC-89FE4715BDC4}"/>
              </a:ext>
            </a:extLst>
          </p:cNvPr>
          <p:cNvSpPr txBox="1"/>
          <p:nvPr/>
        </p:nvSpPr>
        <p:spPr>
          <a:xfrm>
            <a:off x="542486" y="744924"/>
            <a:ext cx="54117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sz="3200" i="0" u="none" strike="noStrike" kern="1200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ECDSA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9C6A3DC-B8D3-7FD5-1BF9-8F23D5AAF057}"/>
                  </a:ext>
                </a:extLst>
              </p:cNvPr>
              <p:cNvSpPr txBox="1"/>
              <p:nvPr/>
            </p:nvSpPr>
            <p:spPr>
              <a:xfrm>
                <a:off x="542485" y="1606698"/>
                <a:ext cx="3306501" cy="1862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U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Potpis = </a:t>
                </a:r>
                <a:r>
                  <a:rPr lang="sr-Latn-R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A53F52"/>
                        </a:solidFill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sr-Latn-R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,</a:t>
                </a:r>
                <a:r>
                  <a:rPr lang="en-US" sz="2000" dirty="0">
                    <a:solidFill>
                      <a:sysClr val="windowText" lastClr="0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A53F52"/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sr-Latn-R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)</a:t>
                </a:r>
                <a:endParaRPr lang="en-US" sz="2000" dirty="0">
                  <a:solidFill>
                    <a:sysClr val="windowText" lastClr="000000"/>
                  </a:solidFill>
                  <a:latin typeface="Calibri" panose="020F0502020204030204"/>
                </a:endParaRPr>
              </a:p>
              <a:p>
                <a:pPr>
                  <a:spcAft>
                    <a:spcPts val="200"/>
                  </a:spcAft>
                </a:pPr>
                <a:r>
                  <a:rPr lang="en-U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Pre </a:t>
                </a:r>
                <a:r>
                  <a:rPr lang="en-US" sz="2000" dirty="0" err="1">
                    <a:solidFill>
                      <a:sysClr val="windowText" lastClr="000000"/>
                    </a:solidFill>
                    <a:latin typeface="Calibri" panose="020F0502020204030204"/>
                  </a:rPr>
                  <a:t>slanja</a:t>
                </a:r>
                <a:r>
                  <a:rPr lang="en-U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01023B"/>
                        </a:solidFill>
                        <a:latin typeface="Cambria Math" panose="02040503050406030204" pitchFamily="18" charset="0"/>
                      </a:rPr>
                      <m:t>𝑀𝑆𝐺</m:t>
                    </m:r>
                    <m:r>
                      <a:rPr lang="en-US" sz="200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:</a:t>
                </a:r>
              </a:p>
              <a:p>
                <a:pPr>
                  <a:spcAft>
                    <a:spcPts val="200"/>
                  </a:spcAft>
                </a:pPr>
                <a:r>
                  <a:rPr lang="sr-Latn-R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Parametri krive </a:t>
                </a:r>
                <a:r>
                  <a:rPr lang="en-U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=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rgbClr val="01023B"/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rgbClr val="01023B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rgbClr val="01023B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sz="2000" i="1" dirty="0">
                  <a:solidFill>
                    <a:sysClr val="windowText" lastClr="000000"/>
                  </a:solidFill>
                  <a:latin typeface="Calibri" panose="020F0502020204030204"/>
                </a:endParaRPr>
              </a:p>
              <a:p>
                <a:pPr>
                  <a:spcAft>
                    <a:spcPts val="200"/>
                  </a:spcAft>
                </a:pPr>
                <a:r>
                  <a:rPr lang="sr-Latn-R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Početna tačka </a:t>
                </a:r>
                <a:r>
                  <a:rPr lang="en-U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=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1023B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</m:oMath>
                </a14:m>
                <a:endParaRPr lang="en-US" sz="2000" b="1" i="1" dirty="0">
                  <a:solidFill>
                    <a:sysClr val="windowText" lastClr="000000"/>
                  </a:solidFill>
                  <a:latin typeface="Calibri" panose="020F0502020204030204"/>
                </a:endParaRPr>
              </a:p>
              <a:p>
                <a:pPr>
                  <a:spcAft>
                    <a:spcPts val="1200"/>
                  </a:spcAft>
                </a:pPr>
                <a:r>
                  <a:rPr lang="en-U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He</a:t>
                </a:r>
                <a:r>
                  <a:rPr lang="sr-Latn-R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š funkcija </a:t>
                </a:r>
                <a:r>
                  <a:rPr lang="en-U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=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1023B"/>
                        </a:solidFill>
                        <a:latin typeface="Cambria Math" panose="02040503050406030204" pitchFamily="18" charset="0"/>
                      </a:rPr>
                      <m:t>𝐻𝐴𝑆𝐻</m:t>
                    </m:r>
                  </m:oMath>
                </a14:m>
                <a:endParaRPr lang="en-US" sz="2000" b="1" i="1" dirty="0">
                  <a:solidFill>
                    <a:sysClr val="windowText" lastClr="000000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9C6A3DC-B8D3-7FD5-1BF9-8F23D5AAF0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485" y="1606698"/>
                <a:ext cx="3306501" cy="1862048"/>
              </a:xfrm>
              <a:prstGeom prst="rect">
                <a:avLst/>
              </a:prstGeom>
              <a:blipFill>
                <a:blip r:embed="rId3"/>
                <a:stretch>
                  <a:fillRect l="-2030" t="-1967" b="-52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6CC90B0-99BD-AEF6-475F-74F652E778BB}"/>
                  </a:ext>
                </a:extLst>
              </p:cNvPr>
              <p:cNvSpPr txBox="1"/>
              <p:nvPr/>
            </p:nvSpPr>
            <p:spPr>
              <a:xfrm>
                <a:off x="7587653" y="1606698"/>
                <a:ext cx="4061862" cy="27577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200"/>
                  </a:spcAft>
                </a:pPr>
                <a:r>
                  <a:rPr lang="en-US" sz="2000" dirty="0">
                    <a:solidFill>
                      <a:sysClr val="windowText" lastClr="000000"/>
                    </a:solidFill>
                  </a:rPr>
                  <a:t>Validacija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01023B"/>
                        </a:solidFill>
                        <a:latin typeface="Cambria Math" panose="02040503050406030204" pitchFamily="18" charset="0"/>
                      </a:rPr>
                      <m:t>𝑀𝑆𝐺</m:t>
                    </m:r>
                  </m:oMath>
                </a14:m>
                <a:r>
                  <a:rPr lang="en-US" sz="2000" dirty="0">
                    <a:solidFill>
                      <a:sysClr val="windowText" lastClr="000000"/>
                    </a:solidFill>
                  </a:rPr>
                  <a:t>:</a:t>
                </a:r>
              </a:p>
              <a:p>
                <a:pPr>
                  <a:spcAft>
                    <a:spcPts val="200"/>
                  </a:spcAft>
                </a:pPr>
                <a:r>
                  <a:rPr lang="en-US" sz="2000" dirty="0" err="1">
                    <a:solidFill>
                      <a:sysClr val="windowText" lastClr="000000"/>
                    </a:solidFill>
                  </a:rPr>
                  <a:t>Dobija</a:t>
                </a:r>
                <a:r>
                  <a:rPr lang="en-US" sz="2000" dirty="0">
                    <a:solidFill>
                      <a:sysClr val="windowText" lastClr="00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EA9A5C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EA9A5C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EA9A5C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ysClr val="windowText" lastClr="000000"/>
                    </a:solidFill>
                  </a:rPr>
                  <a:t>, </a:t>
                </a:r>
                <a:r>
                  <a:rPr lang="sr-Latn-RS" sz="2000" dirty="0">
                    <a:solidFill>
                      <a:sysClr val="windowText" lastClr="000000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A53F52"/>
                        </a:solidFill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sr-Latn-RS" sz="2000" dirty="0">
                    <a:solidFill>
                      <a:sysClr val="windowText" lastClr="000000"/>
                    </a:solidFill>
                  </a:rPr>
                  <a:t>,</a:t>
                </a:r>
                <a:r>
                  <a:rPr lang="en-US" sz="2000" dirty="0">
                    <a:solidFill>
                      <a:sysClr val="windowText" lastClr="0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A53F52"/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sr-Latn-RS" sz="2000" dirty="0">
                    <a:solidFill>
                      <a:sysClr val="windowText" lastClr="000000"/>
                    </a:solidFill>
                  </a:rPr>
                  <a:t>)</a:t>
                </a:r>
                <a:r>
                  <a:rPr lang="en-US" sz="2000" dirty="0">
                    <a:solidFill>
                      <a:sysClr val="windowText" lastClr="000000"/>
                    </a:solidFill>
                  </a:rPr>
                  <a:t> </a:t>
                </a:r>
                <a:r>
                  <a:rPr lang="en-US" sz="2000" dirty="0" err="1">
                    <a:solidFill>
                      <a:sysClr val="windowText" lastClr="000000"/>
                    </a:solidFill>
                  </a:rPr>
                  <a:t>i</a:t>
                </a:r>
                <a:r>
                  <a:rPr lang="en-US" sz="2000" dirty="0">
                    <a:solidFill>
                      <a:sysClr val="windowText" lastClr="0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01023B"/>
                        </a:solidFill>
                        <a:latin typeface="Cambria Math" panose="02040503050406030204" pitchFamily="18" charset="0"/>
                      </a:rPr>
                      <m:t>𝑀𝑆𝐺</m:t>
                    </m:r>
                  </m:oMath>
                </a14:m>
                <a:endParaRPr lang="en-US" sz="2000" dirty="0">
                  <a:solidFill>
                    <a:sysClr val="windowText" lastClr="000000"/>
                  </a:solidFill>
                </a:endParaRPr>
              </a:p>
              <a:p>
                <a:pPr>
                  <a:spcAft>
                    <a:spcPts val="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000" i="1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 smtClean="0">
                          <a:solidFill>
                            <a:srgbClr val="01023B"/>
                          </a:solidFill>
                          <a:latin typeface="Cambria Math" panose="02040503050406030204" pitchFamily="18" charset="0"/>
                        </a:rPr>
                        <m:t>𝐻𝐴𝑆𝐻</m:t>
                      </m:r>
                      <m:d>
                        <m:dPr>
                          <m:ctrlPr>
                            <a:rPr lang="en-US" sz="20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 smtClean="0">
                              <a:solidFill>
                                <a:srgbClr val="01023B"/>
                              </a:solidFill>
                              <a:latin typeface="Cambria Math" panose="02040503050406030204" pitchFamily="18" charset="0"/>
                            </a:rPr>
                            <m:t>𝑀𝑆𝐺</m:t>
                          </m:r>
                        </m:e>
                      </m:d>
                    </m:oMath>
                  </m:oMathPara>
                </a14:m>
                <a:endParaRPr lang="en-US" sz="2000" dirty="0">
                  <a:solidFill>
                    <a:sysClr val="windowText" lastClr="000000"/>
                  </a:solidFill>
                </a:endParaRPr>
              </a:p>
              <a:p>
                <a:pPr>
                  <a:spcAft>
                    <a:spcPts val="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2000" i="1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000" i="1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≫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en-US" sz="2000" i="1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sz="2000" i="1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>
                  <a:solidFill>
                    <a:sysClr val="windowText" lastClr="000000"/>
                  </a:solidFill>
                </a:endParaRPr>
              </a:p>
              <a:p>
                <a:pPr>
                  <a:spcAft>
                    <a:spcPts val="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20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sz="20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rgbClr val="A53F5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20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𝑚𝑜𝑑</m:t>
                      </m:r>
                      <m:r>
                        <a:rPr lang="en-US" sz="20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solidFill>
                            <a:srgbClr val="01023B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sz="2000" b="0" dirty="0">
                  <a:solidFill>
                    <a:sysClr val="windowText" lastClr="000000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rgbClr val="A53F52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sz="20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sz="20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rgbClr val="A53F5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20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𝑚𝑜𝑑</m:t>
                      </m:r>
                      <m:r>
                        <a:rPr lang="en-US" sz="20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solidFill>
                            <a:srgbClr val="01023B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sz="2000" b="0" dirty="0">
                  <a:solidFill>
                    <a:sysClr val="windowText" lastClr="000000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200"/>
                  </a:spcAft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000" dirty="0">
                    <a:solidFill>
                      <a:sysClr val="windowText" lastClr="00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0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000" b="0" i="1" smtClean="0">
                        <a:solidFill>
                          <a:srgbClr val="01023B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0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sz="2000" i="1" smtClean="0">
                            <a:solidFill>
                              <a:srgbClr val="EA9A5C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EA9A5C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2000" i="1">
                            <a:solidFill>
                              <a:srgbClr val="EA9A5C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endParaRPr lang="en-US" sz="2000" dirty="0">
                  <a:solidFill>
                    <a:sysClr val="windowText" lastClr="000000"/>
                  </a:solidFill>
                </a:endParaRPr>
              </a:p>
              <a:p>
                <a:pPr>
                  <a:spcAft>
                    <a:spcPts val="200"/>
                  </a:spcAft>
                </a:pP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𝑀𝑆𝐺</m:t>
                    </m:r>
                  </m:oMath>
                </a14:m>
                <a:r>
                  <a:rPr lang="en-US" sz="2000" dirty="0">
                    <a:solidFill>
                      <a:sysClr val="windowText" lastClr="000000"/>
                    </a:solidFill>
                  </a:rPr>
                  <a:t> je </a:t>
                </a:r>
                <a:r>
                  <a:rPr lang="en-US" sz="2000" dirty="0" err="1">
                    <a:solidFill>
                      <a:sysClr val="windowText" lastClr="000000"/>
                    </a:solidFill>
                  </a:rPr>
                  <a:t>validna</a:t>
                </a:r>
                <a:r>
                  <a:rPr lang="en-US" sz="2000" dirty="0">
                    <a:solidFill>
                      <a:sysClr val="windowText" lastClr="000000"/>
                    </a:solidFill>
                  </a:rPr>
                  <a:t> </a:t>
                </a:r>
                <a:r>
                  <a:rPr lang="en-US" sz="2000" dirty="0" err="1">
                    <a:solidFill>
                      <a:sysClr val="windowText" lastClr="000000"/>
                    </a:solidFill>
                  </a:rPr>
                  <a:t>akko</a:t>
                </a:r>
                <a:r>
                  <a:rPr lang="en-US" sz="2000" dirty="0">
                    <a:solidFill>
                      <a:sysClr val="windowText" lastClr="0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A53F52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(</m:t>
                    </m:r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6CC90B0-99BD-AEF6-475F-74F652E778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7653" y="1606698"/>
                <a:ext cx="4061862" cy="2757743"/>
              </a:xfrm>
              <a:prstGeom prst="rect">
                <a:avLst/>
              </a:prstGeom>
              <a:blipFill>
                <a:blip r:embed="rId4"/>
                <a:stretch>
                  <a:fillRect l="-1652" t="-1327" r="-150" b="-30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D1A886B-1D8F-1372-DBA1-ADE243BE1E02}"/>
                  </a:ext>
                </a:extLst>
              </p:cNvPr>
              <p:cNvSpPr txBox="1"/>
              <p:nvPr/>
            </p:nvSpPr>
            <p:spPr>
              <a:xfrm>
                <a:off x="4065069" y="1597247"/>
                <a:ext cx="3306501" cy="286834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200"/>
                  </a:spcAft>
                </a:pPr>
                <a:r>
                  <a:rPr lang="en-U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Slanje</a:t>
                </a:r>
                <a:r>
                  <a:rPr lang="en-US" sz="18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 </a:t>
                </a:r>
                <a14:m>
                  <m:oMath xmlns:m="http://schemas.openxmlformats.org/officeDocument/2006/math">
                    <m:r>
                      <a:rPr lang="en-US" sz="180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𝑀𝑆𝐺</m:t>
                    </m:r>
                  </m:oMath>
                </a14:m>
                <a:r>
                  <a:rPr lang="en-US" sz="18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:</a:t>
                </a:r>
              </a:p>
              <a:p>
                <a:pPr>
                  <a:spcAft>
                    <a:spcPts val="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solidFill>
                                <a:srgbClr val="EA9A5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rgbClr val="EA9A5C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rgbClr val="EA9A5C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𝑅𝐴𝑁𝐷</m:t>
                      </m:r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(1,</m:t>
                      </m:r>
                      <m:r>
                        <a:rPr lang="en-US" sz="1800" b="0" i="1" smtClean="0">
                          <a:solidFill>
                            <a:srgbClr val="01023B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−1)</m:t>
                      </m:r>
                    </m:oMath>
                  </m:oMathPara>
                </a14:m>
                <a:endParaRPr lang="en-US" sz="1800" dirty="0">
                  <a:solidFill>
                    <a:sysClr val="windowText" lastClr="000000"/>
                  </a:solidFill>
                  <a:latin typeface="Calibri" panose="020F0502020204030204"/>
                </a:endParaRPr>
              </a:p>
              <a:p>
                <a:pPr>
                  <a:spcAft>
                    <a:spcPts val="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solidFill>
                                <a:srgbClr val="EA9A5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rgbClr val="EA9A5C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rgbClr val="EA9A5C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800" b="0" i="1" smtClean="0">
                              <a:solidFill>
                                <a:srgbClr val="EA9A5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rgbClr val="EA9A5C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rgbClr val="EA9A5C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1800" dirty="0">
                  <a:solidFill>
                    <a:sysClr val="windowText" lastClr="000000"/>
                  </a:solidFill>
                  <a:latin typeface="Calibri" panose="020F0502020204030204"/>
                </a:endParaRPr>
              </a:p>
              <a:p>
                <a:pPr>
                  <a:spcAft>
                    <a:spcPts val="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𝑅𝐴𝑁𝐷</m:t>
                      </m:r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(1,</m:t>
                      </m:r>
                      <m:r>
                        <a:rPr lang="en-US" sz="1800" b="0" i="1" smtClean="0">
                          <a:solidFill>
                            <a:srgbClr val="01023B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−1)</m:t>
                      </m:r>
                    </m:oMath>
                  </m:oMathPara>
                </a14:m>
                <a:endParaRPr lang="en-US" sz="1800" dirty="0">
                  <a:solidFill>
                    <a:sysClr val="windowText" lastClr="000000"/>
                  </a:solidFill>
                  <a:latin typeface="Calibri" panose="020F0502020204030204"/>
                </a:endParaRPr>
              </a:p>
              <a:p>
                <a:pPr>
                  <a:spcAft>
                    <a:spcPts val="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1800" b="0" i="1" smtClean="0">
                          <a:solidFill>
                            <a:srgbClr val="01023B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1800" dirty="0">
                  <a:solidFill>
                    <a:sysClr val="windowText" lastClr="000000"/>
                  </a:solidFill>
                  <a:latin typeface="Calibri" panose="020F0502020204030204"/>
                </a:endParaRPr>
              </a:p>
              <a:p>
                <a:pPr>
                  <a:spcAft>
                    <a:spcPts val="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rgbClr val="A53F52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</m:oMath>
                  </m:oMathPara>
                </a14:m>
                <a:endParaRPr lang="en-US" sz="1800" dirty="0">
                  <a:solidFill>
                    <a:sysClr val="windowText" lastClr="000000"/>
                  </a:solidFill>
                  <a:latin typeface="Calibri" panose="020F0502020204030204"/>
                </a:endParaRPr>
              </a:p>
              <a:p>
                <a:pPr>
                  <a:spcAft>
                    <a:spcPts val="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solidFill>
                            <a:srgbClr val="01023B"/>
                          </a:solidFill>
                          <a:latin typeface="Cambria Math" panose="02040503050406030204" pitchFamily="18" charset="0"/>
                        </a:rPr>
                        <m:t>𝐻𝐴𝑆𝐻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rgbClr val="01023B"/>
                              </a:solidFill>
                              <a:latin typeface="Cambria Math" panose="02040503050406030204" pitchFamily="18" charset="0"/>
                            </a:rPr>
                            <m:t>𝑀𝑆𝐺</m:t>
                          </m:r>
                        </m:e>
                      </m:d>
                    </m:oMath>
                  </m:oMathPara>
                </a14:m>
                <a:endParaRPr lang="en-US" sz="1800" b="0" dirty="0">
                  <a:solidFill>
                    <a:sysClr val="windowText" lastClr="000000"/>
                  </a:solidFill>
                  <a:latin typeface="Calibri" panose="020F0502020204030204"/>
                </a:endParaRPr>
              </a:p>
              <a:p>
                <a:pPr>
                  <a:spcAft>
                    <a:spcPts val="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≫</m:t>
                      </m:r>
                      <m:sSub>
                        <m:sSubPr>
                          <m:ctrlP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800" dirty="0">
                  <a:solidFill>
                    <a:sysClr val="windowText" lastClr="000000"/>
                  </a:solidFill>
                  <a:latin typeface="Calibri" panose="020F0502020204030204"/>
                </a:endParaRPr>
              </a:p>
              <a:p>
                <a:pPr>
                  <a:spcAft>
                    <a:spcPts val="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rgbClr val="A53F52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800" b="0" i="1" smtClean="0">
                              <a:solidFill>
                                <a:srgbClr val="A53F5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en-US" sz="1800" b="0" i="1" smtClean="0">
                                  <a:solidFill>
                                    <a:srgbClr val="EA9A5C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solidFill>
                                    <a:srgbClr val="EA9A5C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rgbClr val="EA9A5C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</m:e>
                      </m:d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𝑚𝑜𝑑</m:t>
                      </m:r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800" b="0" i="1" smtClean="0">
                          <a:solidFill>
                            <a:srgbClr val="01023B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D1A886B-1D8F-1372-DBA1-ADE243BE1E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5069" y="1597247"/>
                <a:ext cx="3306501" cy="2868349"/>
              </a:xfrm>
              <a:prstGeom prst="rect">
                <a:avLst/>
              </a:prstGeom>
              <a:blipFill>
                <a:blip r:embed="rId5"/>
                <a:stretch>
                  <a:fillRect l="-2030" t="-10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Placeholder 7">
            <a:extLst>
              <a:ext uri="{FF2B5EF4-FFF2-40B4-BE49-F238E27FC236}">
                <a16:creationId xmlns:a16="http://schemas.microsoft.com/office/drawing/2014/main" id="{D9C89B34-217D-027F-F39F-AD8C0D8490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4742594"/>
            <a:ext cx="12192001" cy="2115405"/>
          </a:xfrm>
          <a:prstGeom prst="rect">
            <a:avLst/>
          </a:prstGeom>
          <a:ln w="19050">
            <a:gradFill>
              <a:gsLst>
                <a:gs pos="0">
                  <a:srgbClr val="01023B"/>
                </a:gs>
                <a:gs pos="25000">
                  <a:srgbClr val="A53F52"/>
                </a:gs>
                <a:gs pos="100000">
                  <a:srgbClr val="EA9A5C"/>
                </a:gs>
              </a:gsLst>
              <a:lin ang="5400000" scaled="1"/>
            </a:gra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7814D6B-3FA1-C54E-73DD-BD79221F7066}"/>
              </a:ext>
            </a:extLst>
          </p:cNvPr>
          <p:cNvSpPr txBox="1"/>
          <p:nvPr/>
        </p:nvSpPr>
        <p:spPr>
          <a:xfrm>
            <a:off x="4690076" y="5415575"/>
            <a:ext cx="321767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FF0000"/>
                </a:solidFill>
              </a:rPr>
              <a:t>KEYS PRIMER</a:t>
            </a:r>
          </a:p>
        </p:txBody>
      </p:sp>
    </p:spTree>
    <p:extLst>
      <p:ext uri="{BB962C8B-B14F-4D97-AF65-F5344CB8AC3E}">
        <p14:creationId xmlns:p14="http://schemas.microsoft.com/office/powerpoint/2010/main" val="9084413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7">
            <a:extLst>
              <a:ext uri="{FF2B5EF4-FFF2-40B4-BE49-F238E27FC236}">
                <a16:creationId xmlns:a16="http://schemas.microsoft.com/office/drawing/2014/main" id="{509E8EB0-E7EF-51BD-0462-FF02729D12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2436"/>
            <a:ext cx="12192001" cy="6855564"/>
          </a:xfrm>
          <a:prstGeom prst="rect">
            <a:avLst/>
          </a:prstGeom>
          <a:ln w="19050">
            <a:gradFill>
              <a:gsLst>
                <a:gs pos="0">
                  <a:srgbClr val="01023B"/>
                </a:gs>
                <a:gs pos="25000">
                  <a:srgbClr val="A53F52"/>
                </a:gs>
                <a:gs pos="100000">
                  <a:srgbClr val="EA9A5C"/>
                </a:gs>
              </a:gsLst>
              <a:lin ang="5400000" scaled="1"/>
            </a:gra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BCA671E-700B-6C7A-A5B6-8BA2200CD1A2}"/>
              </a:ext>
            </a:extLst>
          </p:cNvPr>
          <p:cNvSpPr txBox="1"/>
          <p:nvPr/>
        </p:nvSpPr>
        <p:spPr>
          <a:xfrm>
            <a:off x="3583172" y="2530549"/>
            <a:ext cx="499694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FF0000"/>
                </a:solidFill>
              </a:rPr>
              <a:t>SIGNATURES PRIMER</a:t>
            </a:r>
          </a:p>
        </p:txBody>
      </p:sp>
    </p:spTree>
    <p:extLst>
      <p:ext uri="{BB962C8B-B14F-4D97-AF65-F5344CB8AC3E}">
        <p14:creationId xmlns:p14="http://schemas.microsoft.com/office/powerpoint/2010/main" val="7852201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B77EF11-52D5-FECC-83AC-89FE4715BDC4}"/>
              </a:ext>
            </a:extLst>
          </p:cNvPr>
          <p:cNvSpPr txBox="1"/>
          <p:nvPr/>
        </p:nvSpPr>
        <p:spPr>
          <a:xfrm>
            <a:off x="542486" y="744924"/>
            <a:ext cx="54117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sz="3200" i="0" u="none" strike="noStrike" kern="1200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ECDSA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5E51DA5-EBB4-73EF-26C4-67153A064E78}"/>
              </a:ext>
            </a:extLst>
          </p:cNvPr>
          <p:cNvSpPr txBox="1"/>
          <p:nvPr/>
        </p:nvSpPr>
        <p:spPr>
          <a:xfrm>
            <a:off x="542484" y="1606698"/>
            <a:ext cx="11107029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sz="20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EC</a:t>
            </a:r>
            <a:r>
              <a:rPr lang="en-US" sz="20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0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elliptic</a:t>
            </a:r>
            <a:r>
              <a:rPr lang="en-US" sz="20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000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ec</a:t>
            </a:r>
            <a:r>
              <a:rPr lang="en-US" sz="20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000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sz="20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 err="1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ec</a:t>
            </a:r>
            <a:r>
              <a:rPr lang="en-US" sz="20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0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sz="20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EC</a:t>
            </a:r>
            <a:r>
              <a:rPr lang="en-US" sz="20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'secp256k1’</a:t>
            </a:r>
            <a:r>
              <a:rPr lang="en-US" sz="20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endParaRPr lang="en-US" sz="2000" b="0" dirty="0">
              <a:solidFill>
                <a:srgbClr val="C678DD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var </a:t>
            </a:r>
            <a:r>
              <a:rPr lang="en-US" sz="2000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keypair</a:t>
            </a:r>
            <a:r>
              <a:rPr lang="en-US" sz="20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0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 err="1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ec</a:t>
            </a:r>
            <a:r>
              <a:rPr lang="en-US" sz="2000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000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keyFromPrivate</a:t>
            </a:r>
            <a:r>
              <a:rPr lang="en-US" sz="20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bigInt</a:t>
            </a:r>
            <a:r>
              <a:rPr lang="en-US" sz="20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sz="20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'#private'</a:t>
            </a:r>
            <a:r>
              <a:rPr lang="en-US" sz="20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sz="2000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lang="en-US" sz="20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()).</a:t>
            </a:r>
            <a:r>
              <a:rPr lang="en-US" sz="2000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toString</a:t>
            </a:r>
            <a:r>
              <a:rPr lang="en-US" sz="20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16</a:t>
            </a:r>
            <a:r>
              <a:rPr lang="en-US" sz="20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endParaRPr lang="en-US" sz="2000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sz="20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 err="1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binaryMsg</a:t>
            </a:r>
            <a:r>
              <a:rPr lang="en-US" sz="20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0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 err="1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buffer</a:t>
            </a:r>
            <a:r>
              <a:rPr lang="en-US" sz="2000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000" b="0" dirty="0" err="1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Buffer</a:t>
            </a:r>
            <a:r>
              <a:rPr lang="en-US" sz="2000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000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20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CryptoJS</a:t>
            </a:r>
            <a:r>
              <a:rPr lang="en-US" sz="20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000" b="0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SHA256</a:t>
            </a:r>
            <a:r>
              <a:rPr lang="en-US" sz="20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sz="20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'#</a:t>
            </a:r>
            <a:r>
              <a:rPr lang="en-US" sz="2000" b="0" dirty="0" err="1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senderMsg</a:t>
            </a:r>
            <a:r>
              <a:rPr lang="en-US" sz="2000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20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sz="2000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lang="en-US" sz="20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()). </a:t>
            </a:r>
            <a:r>
              <a:rPr lang="en-US" sz="2000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toString</a:t>
            </a:r>
            <a:r>
              <a:rPr lang="en-US" sz="20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 err="1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CryptoJS</a:t>
            </a:r>
            <a:r>
              <a:rPr lang="en-US" sz="2000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000" b="0" dirty="0" err="1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enc</a:t>
            </a:r>
            <a:r>
              <a:rPr lang="en-US" sz="2000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000" b="0" dirty="0" err="1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Hex</a:t>
            </a:r>
            <a:r>
              <a:rPr lang="en-US" sz="20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US" sz="2000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sz="20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 err="1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hexSignature</a:t>
            </a:r>
            <a:r>
              <a:rPr lang="en-US" sz="20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0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 err="1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buffer</a:t>
            </a:r>
            <a:r>
              <a:rPr lang="en-US" sz="2000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000" b="0" dirty="0" err="1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Buffer</a:t>
            </a:r>
            <a:r>
              <a:rPr lang="en-US" sz="2000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000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20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 err="1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keypair</a:t>
            </a:r>
            <a:r>
              <a:rPr lang="en-US" sz="2000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000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sign</a:t>
            </a:r>
            <a:r>
              <a:rPr lang="en-US" sz="20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 err="1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binaryMsg</a:t>
            </a:r>
            <a:r>
              <a:rPr lang="en-US" sz="20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sz="2000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toDER</a:t>
            </a:r>
            <a:r>
              <a:rPr lang="en-US" sz="20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()). </a:t>
            </a:r>
            <a:r>
              <a:rPr lang="en-US" sz="2000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toString</a:t>
            </a:r>
            <a:r>
              <a:rPr lang="en-US" sz="20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'hex’</a:t>
            </a:r>
            <a:r>
              <a:rPr lang="en-US" sz="20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endParaRPr lang="en-US" sz="2000" dirty="0">
              <a:solidFill>
                <a:srgbClr val="ABB2BF"/>
              </a:solidFill>
              <a:latin typeface="Consolas" panose="020B0609020204030204" pitchFamily="49" charset="0"/>
            </a:endParaRPr>
          </a:p>
          <a:p>
            <a:r>
              <a:rPr lang="en-US" sz="2000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sz="20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temp</a:t>
            </a:r>
            <a:r>
              <a:rPr lang="en-US" sz="2000" b="0" dirty="0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000" b="0" dirty="0" err="1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ec</a:t>
            </a:r>
            <a:r>
              <a:rPr lang="en-US" sz="2000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000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keyFromPublic</a:t>
            </a:r>
            <a:r>
              <a:rPr lang="en-US" sz="20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sz="20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'#public'</a:t>
            </a:r>
            <a:r>
              <a:rPr lang="en-US" sz="20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sz="2000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lang="en-US" sz="20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(),</a:t>
            </a:r>
            <a:r>
              <a:rPr lang="en-US" sz="2000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'hex’</a:t>
            </a:r>
            <a:r>
              <a:rPr lang="en-US" sz="20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endParaRPr lang="en-US" sz="2000" b="0" dirty="0">
              <a:solidFill>
                <a:srgbClr val="E06C75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 dirty="0" err="1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binaryMsg</a:t>
            </a:r>
            <a:r>
              <a:rPr lang="en-US" sz="2000" b="0" dirty="0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000" b="0" dirty="0" err="1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buffer</a:t>
            </a:r>
            <a:r>
              <a:rPr lang="en-US" sz="2000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000" b="0" dirty="0" err="1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Buffer</a:t>
            </a:r>
            <a:r>
              <a:rPr lang="en-US" sz="2000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000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20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CryptoJS</a:t>
            </a:r>
            <a:r>
              <a:rPr lang="en-US" sz="20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000" b="0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SHA256</a:t>
            </a:r>
            <a:r>
              <a:rPr lang="en-US" sz="20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sz="20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'#</a:t>
            </a:r>
            <a:r>
              <a:rPr lang="en-US" sz="2000" b="0" dirty="0" err="1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receiverMsg</a:t>
            </a:r>
            <a:r>
              <a:rPr lang="en-US" sz="2000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20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sz="2000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lang="en-US" sz="20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()).</a:t>
            </a:r>
            <a:r>
              <a:rPr lang="en-US" sz="2000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toString</a:t>
            </a:r>
            <a:r>
              <a:rPr lang="en-US" sz="20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 err="1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CryptoJS</a:t>
            </a:r>
            <a:r>
              <a:rPr lang="en-US" sz="2000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000" b="0" dirty="0" err="1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enc</a:t>
            </a:r>
            <a:r>
              <a:rPr lang="en-US" sz="2000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000" b="0" dirty="0" err="1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Hex</a:t>
            </a:r>
            <a:r>
              <a:rPr lang="en-US" sz="20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endParaRPr lang="en-US" sz="2000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 dirty="0" err="1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temp</a:t>
            </a:r>
            <a:r>
              <a:rPr lang="en-US" sz="2000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000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verify</a:t>
            </a:r>
            <a:r>
              <a:rPr lang="en-US" sz="20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 err="1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binaryMsg</a:t>
            </a:r>
            <a:r>
              <a:rPr lang="en-US" sz="20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2000" b="0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sz="20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'#</a:t>
            </a:r>
            <a:r>
              <a:rPr lang="en-US" sz="2000" b="0" dirty="0" err="1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receiverSignature</a:t>
            </a:r>
            <a:r>
              <a:rPr lang="en-US" sz="2000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20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sz="2000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lang="en-US" sz="20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800B5C-9756-D8E6-3C24-58B9D74628C2}"/>
              </a:ext>
            </a:extLst>
          </p:cNvPr>
          <p:cNvSpPr txBox="1"/>
          <p:nvPr/>
        </p:nvSpPr>
        <p:spPr>
          <a:xfrm>
            <a:off x="906211" y="3850815"/>
            <a:ext cx="1037957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FF0000"/>
                </a:solidFill>
              </a:rPr>
              <a:t>UBACITI U GRAFIK POZIVA FUNKCIJA</a:t>
            </a:r>
            <a:r>
              <a:rPr lang="sr-Latn-RS" sz="4400" dirty="0">
                <a:solidFill>
                  <a:srgbClr val="FF0000"/>
                </a:solidFill>
              </a:rPr>
              <a:t> MOŽDA</a:t>
            </a:r>
            <a:endParaRPr lang="en-US" sz="4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01856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7">
            <a:extLst>
              <a:ext uri="{FF2B5EF4-FFF2-40B4-BE49-F238E27FC236}">
                <a16:creationId xmlns:a16="http://schemas.microsoft.com/office/drawing/2014/main" id="{509E8EB0-E7EF-51BD-0462-FF02729D12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2436"/>
            <a:ext cx="12192001" cy="6855564"/>
          </a:xfrm>
          <a:prstGeom prst="rect">
            <a:avLst/>
          </a:prstGeom>
          <a:ln w="19050">
            <a:gradFill>
              <a:gsLst>
                <a:gs pos="0">
                  <a:srgbClr val="01023B"/>
                </a:gs>
                <a:gs pos="25000">
                  <a:srgbClr val="A53F52"/>
                </a:gs>
                <a:gs pos="100000">
                  <a:srgbClr val="EA9A5C"/>
                </a:gs>
              </a:gsLst>
              <a:lin ang="5400000" scaled="1"/>
            </a:gra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BCA671E-700B-6C7A-A5B6-8BA2200CD1A2}"/>
              </a:ext>
            </a:extLst>
          </p:cNvPr>
          <p:cNvSpPr txBox="1"/>
          <p:nvPr/>
        </p:nvSpPr>
        <p:spPr>
          <a:xfrm>
            <a:off x="3583172" y="2530549"/>
            <a:ext cx="499694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FF0000"/>
                </a:solidFill>
              </a:rPr>
              <a:t>SIGNATURES PRIMER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57C01A-9E8F-D751-E69C-3B261BB6FDE7}"/>
              </a:ext>
            </a:extLst>
          </p:cNvPr>
          <p:cNvSpPr txBox="1"/>
          <p:nvPr/>
        </p:nvSpPr>
        <p:spPr>
          <a:xfrm>
            <a:off x="-14356" y="6393899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sr-Latn-RS" sz="2400" dirty="0">
                <a:solidFill>
                  <a:srgbClr val="A53F52"/>
                </a:solidFill>
                <a:latin typeface="Calibri" panose="020F0502020204030204"/>
              </a:rPr>
              <a:t>Šta sprečava Andr</a:t>
            </a:r>
            <a:r>
              <a:rPr lang="en-US" sz="2400" dirty="0">
                <a:solidFill>
                  <a:srgbClr val="A53F52"/>
                </a:solidFill>
                <a:latin typeface="Calibri" panose="020F0502020204030204"/>
              </a:rPr>
              <a:t>e</a:t>
            </a:r>
            <a:r>
              <a:rPr lang="sr-Latn-RS" sz="2400" dirty="0">
                <a:solidFill>
                  <a:srgbClr val="A53F52"/>
                </a:solidFill>
                <a:latin typeface="Calibri" panose="020F0502020204030204"/>
              </a:rPr>
              <a:t>ja da </a:t>
            </a:r>
            <a:r>
              <a:rPr lang="en-US" sz="2400" u="sng" dirty="0" err="1">
                <a:solidFill>
                  <a:srgbClr val="A53F52"/>
                </a:solidFill>
                <a:latin typeface="Calibri" panose="020F0502020204030204"/>
              </a:rPr>
              <a:t>kopira</a:t>
            </a:r>
            <a:r>
              <a:rPr lang="en-US" sz="2400" dirty="0">
                <a:solidFill>
                  <a:srgbClr val="A53F52"/>
                </a:solidFill>
                <a:latin typeface="Calibri" panose="020F0502020204030204"/>
              </a:rPr>
              <a:t> </a:t>
            </a:r>
            <a:r>
              <a:rPr lang="en-US" sz="2400" dirty="0" err="1">
                <a:solidFill>
                  <a:srgbClr val="A53F52"/>
                </a:solidFill>
                <a:latin typeface="Calibri" panose="020F0502020204030204"/>
              </a:rPr>
              <a:t>Lukinu</a:t>
            </a:r>
            <a:r>
              <a:rPr lang="en-US" sz="2400" dirty="0">
                <a:solidFill>
                  <a:srgbClr val="A53F52"/>
                </a:solidFill>
                <a:latin typeface="Calibri" panose="020F0502020204030204"/>
              </a:rPr>
              <a:t> </a:t>
            </a:r>
            <a:r>
              <a:rPr lang="en-US" sz="2400" dirty="0" err="1">
                <a:solidFill>
                  <a:srgbClr val="A53F52"/>
                </a:solidFill>
                <a:latin typeface="Calibri" panose="020F0502020204030204"/>
              </a:rPr>
              <a:t>prethodnu</a:t>
            </a:r>
            <a:r>
              <a:rPr lang="sr-Latn-RS" sz="2400" dirty="0">
                <a:solidFill>
                  <a:srgbClr val="A53F52"/>
                </a:solidFill>
                <a:latin typeface="Calibri" panose="020F0502020204030204"/>
              </a:rPr>
              <a:t> transakciju: Luka šalje Andreju </a:t>
            </a:r>
            <a:r>
              <a:rPr lang="en-US" sz="2400" dirty="0">
                <a:solidFill>
                  <a:srgbClr val="A53F52"/>
                </a:solidFill>
                <a:latin typeface="Calibri" panose="020F0502020204030204"/>
              </a:rPr>
              <a:t>5£ ?</a:t>
            </a:r>
            <a:endParaRPr lang="sr-Latn-RS" sz="2400" dirty="0">
              <a:solidFill>
                <a:srgbClr val="A53F52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1125791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7030A4-6BC5-D6AA-C056-E6C56D5FAC3D}"/>
              </a:ext>
            </a:extLst>
          </p:cNvPr>
          <p:cNvSpPr txBox="1"/>
          <p:nvPr/>
        </p:nvSpPr>
        <p:spPr>
          <a:xfrm>
            <a:off x="542486" y="744924"/>
            <a:ext cx="54117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sr-Latn-RS" sz="3200" i="0" u="none" strike="noStrike" kern="1200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DIGITALNI POTPISI</a:t>
            </a:r>
            <a:endParaRPr kumimoji="0" lang="en-US" sz="3200" i="0" u="none" strike="noStrike" kern="1200" cap="none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E0FA06E-BC41-8120-8280-2A065115C583}"/>
              </a:ext>
            </a:extLst>
          </p:cNvPr>
          <p:cNvSpPr txBox="1"/>
          <p:nvPr/>
        </p:nvSpPr>
        <p:spPr>
          <a:xfrm>
            <a:off x="546082" y="1329699"/>
            <a:ext cx="111034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400" dirty="0" err="1">
                <a:solidFill>
                  <a:srgbClr val="EA9A5C"/>
                </a:solidFill>
                <a:latin typeface="Calibri" panose="020F0502020204030204"/>
              </a:rPr>
              <a:t>Moramo</a:t>
            </a:r>
            <a:r>
              <a:rPr lang="en-US" sz="2400" dirty="0">
                <a:solidFill>
                  <a:srgbClr val="EA9A5C"/>
                </a:solidFill>
                <a:latin typeface="Calibri" panose="020F0502020204030204"/>
              </a:rPr>
              <a:t> </a:t>
            </a:r>
            <a:r>
              <a:rPr lang="en-US" sz="2400" dirty="0" err="1">
                <a:solidFill>
                  <a:srgbClr val="EA9A5C"/>
                </a:solidFill>
                <a:latin typeface="Calibri" panose="020F0502020204030204"/>
              </a:rPr>
              <a:t>obezbediti</a:t>
            </a:r>
            <a:r>
              <a:rPr lang="en-US" sz="2400" dirty="0">
                <a:solidFill>
                  <a:srgbClr val="EA9A5C"/>
                </a:solidFill>
                <a:latin typeface="Calibri" panose="020F0502020204030204"/>
              </a:rPr>
              <a:t> da je </a:t>
            </a:r>
            <a:r>
              <a:rPr lang="en-US" sz="2400" dirty="0" err="1">
                <a:solidFill>
                  <a:srgbClr val="EA9A5C"/>
                </a:solidFill>
                <a:latin typeface="Calibri" panose="020F0502020204030204"/>
              </a:rPr>
              <a:t>svaka</a:t>
            </a:r>
            <a:r>
              <a:rPr lang="en-US" sz="2400" dirty="0">
                <a:solidFill>
                  <a:srgbClr val="EA9A5C"/>
                </a:solidFill>
                <a:latin typeface="Calibri" panose="020F0502020204030204"/>
              </a:rPr>
              <a:t> </a:t>
            </a:r>
            <a:r>
              <a:rPr lang="en-US" sz="2400" dirty="0" err="1">
                <a:solidFill>
                  <a:srgbClr val="EA9A5C"/>
                </a:solidFill>
                <a:latin typeface="Calibri" panose="020F0502020204030204"/>
              </a:rPr>
              <a:t>transakcija</a:t>
            </a:r>
            <a:r>
              <a:rPr lang="en-US" sz="2400" dirty="0">
                <a:solidFill>
                  <a:srgbClr val="EA9A5C"/>
                </a:solidFill>
                <a:latin typeface="Calibri" panose="020F0502020204030204"/>
              </a:rPr>
              <a:t> </a:t>
            </a:r>
            <a:r>
              <a:rPr lang="en-US" sz="2400" dirty="0" err="1">
                <a:solidFill>
                  <a:srgbClr val="EA9A5C"/>
                </a:solidFill>
                <a:latin typeface="Calibri" panose="020F0502020204030204"/>
              </a:rPr>
              <a:t>unikatna</a:t>
            </a:r>
            <a:r>
              <a:rPr lang="sr-Latn-RS" sz="2400" dirty="0">
                <a:solidFill>
                  <a:srgbClr val="EA9A5C"/>
                </a:solidFill>
                <a:latin typeface="Calibri" panose="020F0502020204030204"/>
              </a:rPr>
              <a:t>!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4A4386B-6089-89BE-D672-BCC645A7F3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0723" y="3571528"/>
            <a:ext cx="6534150" cy="1242342"/>
          </a:xfrm>
          <a:prstGeom prst="rect">
            <a:avLst/>
          </a:prstGeom>
          <a:ln w="19050">
            <a:gradFill flip="none" rotWithShape="1">
              <a:gsLst>
                <a:gs pos="0">
                  <a:srgbClr val="01023B"/>
                </a:gs>
                <a:gs pos="50000">
                  <a:srgbClr val="A53F52"/>
                </a:gs>
                <a:gs pos="100000">
                  <a:srgbClr val="EA9A5C"/>
                </a:gs>
              </a:gsLst>
              <a:lin ang="13500000" scaled="1"/>
              <a:tileRect/>
            </a:gra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BEE979A-7197-380C-C3EC-EBE93D7839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3123" y="1891862"/>
            <a:ext cx="6534150" cy="1238250"/>
          </a:xfrm>
          <a:prstGeom prst="rect">
            <a:avLst/>
          </a:prstGeom>
          <a:ln w="19050">
            <a:gradFill flip="none" rotWithShape="1">
              <a:gsLst>
                <a:gs pos="0">
                  <a:srgbClr val="01023B"/>
                </a:gs>
                <a:gs pos="50000">
                  <a:srgbClr val="A53F52"/>
                </a:gs>
                <a:gs pos="100000">
                  <a:srgbClr val="EA9A5C"/>
                </a:gs>
              </a:gsLst>
              <a:lin ang="18900000" scaled="1"/>
              <a:tileRect/>
            </a:gradFill>
          </a:ln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299150A-FBC1-7D09-4C51-57AC6E231BC6}"/>
              </a:ext>
            </a:extLst>
          </p:cNvPr>
          <p:cNvCxnSpPr>
            <a:cxnSpLocks/>
          </p:cNvCxnSpPr>
          <p:nvPr/>
        </p:nvCxnSpPr>
        <p:spPr>
          <a:xfrm flipH="1" flipV="1">
            <a:off x="2493391" y="3727889"/>
            <a:ext cx="528942" cy="372473"/>
          </a:xfrm>
          <a:prstGeom prst="line">
            <a:avLst/>
          </a:prstGeom>
          <a:ln>
            <a:solidFill>
              <a:srgbClr val="A53F52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1C6BE76-A913-215F-543D-013BEB0E25EA}"/>
              </a:ext>
            </a:extLst>
          </p:cNvPr>
          <p:cNvSpPr txBox="1"/>
          <p:nvPr/>
        </p:nvSpPr>
        <p:spPr>
          <a:xfrm>
            <a:off x="770317" y="3361526"/>
            <a:ext cx="190617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(Transaction) </a:t>
            </a:r>
            <a:r>
              <a:rPr lang="en-US" sz="2000" dirty="0">
                <a:solidFill>
                  <a:srgbClr val="A53F52"/>
                </a:solidFill>
                <a:latin typeface="Calibri" panose="020F0502020204030204"/>
              </a:rPr>
              <a:t>ID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 </a:t>
            </a: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Jedinstveni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 </a:t>
            </a: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identifikator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 </a:t>
            </a: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transakcije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 po </a:t>
            </a: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pošiljaocu</a:t>
            </a:r>
            <a:endParaRPr lang="sr-Latn-RS" sz="2000" dirty="0">
              <a:solidFill>
                <a:srgbClr val="EA9A5C"/>
              </a:solidFill>
              <a:latin typeface="Calibri" panose="020F0502020204030204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E3080A7-6228-6861-A862-492AE4A045D5}"/>
              </a:ext>
            </a:extLst>
          </p:cNvPr>
          <p:cNvCxnSpPr>
            <a:cxnSpLocks/>
          </p:cNvCxnSpPr>
          <p:nvPr/>
        </p:nvCxnSpPr>
        <p:spPr>
          <a:xfrm flipH="1" flipV="1">
            <a:off x="2493391" y="3727889"/>
            <a:ext cx="528942" cy="738836"/>
          </a:xfrm>
          <a:prstGeom prst="line">
            <a:avLst/>
          </a:prstGeom>
          <a:ln>
            <a:solidFill>
              <a:srgbClr val="A53F52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7B57859-4530-161B-0F40-BE3DEB923461}"/>
              </a:ext>
            </a:extLst>
          </p:cNvPr>
          <p:cNvCxnSpPr>
            <a:cxnSpLocks/>
          </p:cNvCxnSpPr>
          <p:nvPr/>
        </p:nvCxnSpPr>
        <p:spPr>
          <a:xfrm flipV="1">
            <a:off x="5148955" y="4668253"/>
            <a:ext cx="279693" cy="471638"/>
          </a:xfrm>
          <a:prstGeom prst="line">
            <a:avLst/>
          </a:prstGeom>
          <a:ln>
            <a:solidFill>
              <a:srgbClr val="A53F52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FE22A7A-B3A6-3089-D3B2-1B1CDA6C13F3}"/>
              </a:ext>
            </a:extLst>
          </p:cNvPr>
          <p:cNvCxnSpPr>
            <a:cxnSpLocks/>
          </p:cNvCxnSpPr>
          <p:nvPr/>
        </p:nvCxnSpPr>
        <p:spPr>
          <a:xfrm flipV="1">
            <a:off x="5148955" y="4310582"/>
            <a:ext cx="125465" cy="829309"/>
          </a:xfrm>
          <a:prstGeom prst="line">
            <a:avLst/>
          </a:prstGeom>
          <a:ln>
            <a:solidFill>
              <a:srgbClr val="A53F52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75D30EB-6F71-EA5B-A4DD-72C94868D3C2}"/>
              </a:ext>
            </a:extLst>
          </p:cNvPr>
          <p:cNvCxnSpPr>
            <a:cxnSpLocks/>
          </p:cNvCxnSpPr>
          <p:nvPr/>
        </p:nvCxnSpPr>
        <p:spPr>
          <a:xfrm>
            <a:off x="5954233" y="3130112"/>
            <a:ext cx="0" cy="425094"/>
          </a:xfrm>
          <a:prstGeom prst="straightConnector1">
            <a:avLst/>
          </a:prstGeom>
          <a:ln>
            <a:gradFill>
              <a:gsLst>
                <a:gs pos="0">
                  <a:srgbClr val="01023B"/>
                </a:gs>
                <a:gs pos="50000">
                  <a:srgbClr val="A53F52"/>
                </a:gs>
                <a:gs pos="100000">
                  <a:srgbClr val="EA9A5C"/>
                </a:gs>
              </a:gsLst>
              <a:lin ang="5400000" scaled="1"/>
            </a:gra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1783856C-CFCB-97F2-D195-E16179F41772}"/>
              </a:ext>
            </a:extLst>
          </p:cNvPr>
          <p:cNvSpPr txBox="1"/>
          <p:nvPr/>
        </p:nvSpPr>
        <p:spPr>
          <a:xfrm>
            <a:off x="4204695" y="5171059"/>
            <a:ext cx="12405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sr-Latn-RS" sz="2000" dirty="0">
                <a:solidFill>
                  <a:srgbClr val="A53F52"/>
                </a:solidFill>
                <a:latin typeface="Calibri" panose="020F0502020204030204"/>
              </a:rPr>
              <a:t>Javni ključ </a:t>
            </a:r>
            <a:r>
              <a:rPr lang="sr-Latn-RS" sz="2000" dirty="0">
                <a:latin typeface="Calibri" panose="020F0502020204030204"/>
              </a:rPr>
              <a:t>pošiljaoca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DA2B0E9-BB70-F4A4-EBD4-A31A9AE6DAF2}"/>
              </a:ext>
            </a:extLst>
          </p:cNvPr>
          <p:cNvSpPr txBox="1"/>
          <p:nvPr/>
        </p:nvSpPr>
        <p:spPr>
          <a:xfrm>
            <a:off x="6763354" y="5192650"/>
            <a:ext cx="12405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sr-Latn-RS" sz="2000" dirty="0">
                <a:solidFill>
                  <a:srgbClr val="A53F52"/>
                </a:solidFill>
                <a:latin typeface="Calibri" panose="020F0502020204030204"/>
              </a:rPr>
              <a:t>Javni ključ </a:t>
            </a:r>
            <a:r>
              <a:rPr lang="sr-Latn-RS" sz="2000" dirty="0">
                <a:latin typeface="Calibri" panose="020F0502020204030204"/>
              </a:rPr>
              <a:t>primaoca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3FBD28A1-B5E2-A9A8-5674-D4FA05722F32}"/>
              </a:ext>
            </a:extLst>
          </p:cNvPr>
          <p:cNvCxnSpPr>
            <a:cxnSpLocks/>
          </p:cNvCxnSpPr>
          <p:nvPr/>
        </p:nvCxnSpPr>
        <p:spPr>
          <a:xfrm flipH="1" flipV="1">
            <a:off x="6800628" y="4668253"/>
            <a:ext cx="456286" cy="524397"/>
          </a:xfrm>
          <a:prstGeom prst="line">
            <a:avLst/>
          </a:prstGeom>
          <a:ln>
            <a:solidFill>
              <a:srgbClr val="A53F52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64D69012-B85C-53AA-8605-53FA1AEEF094}"/>
              </a:ext>
            </a:extLst>
          </p:cNvPr>
          <p:cNvCxnSpPr>
            <a:cxnSpLocks/>
          </p:cNvCxnSpPr>
          <p:nvPr/>
        </p:nvCxnSpPr>
        <p:spPr>
          <a:xfrm flipH="1" flipV="1">
            <a:off x="6807193" y="4279756"/>
            <a:ext cx="449721" cy="912894"/>
          </a:xfrm>
          <a:prstGeom prst="line">
            <a:avLst/>
          </a:prstGeom>
          <a:ln>
            <a:solidFill>
              <a:srgbClr val="A53F52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1DEEB69B-BA36-4DE3-2D64-FC8D7FEC6EA5}"/>
              </a:ext>
            </a:extLst>
          </p:cNvPr>
          <p:cNvSpPr txBox="1"/>
          <p:nvPr/>
        </p:nvSpPr>
        <p:spPr>
          <a:xfrm>
            <a:off x="8744586" y="5171059"/>
            <a:ext cx="203771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sr-Latn-RS" sz="2000" dirty="0">
                <a:solidFill>
                  <a:srgbClr val="A53F52"/>
                </a:solidFill>
                <a:latin typeface="Calibri" panose="020F0502020204030204"/>
              </a:rPr>
              <a:t>Potpis </a:t>
            </a:r>
            <a:r>
              <a:rPr lang="sr-Latn-RS" sz="2000" dirty="0">
                <a:latin typeface="Calibri" panose="020F0502020204030204"/>
              </a:rPr>
              <a:t>pošiljaoca (jedinstven za svaku transakciju)</a:t>
            </a: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586CB265-F8AE-D3E6-3D16-4382742911B1}"/>
              </a:ext>
            </a:extLst>
          </p:cNvPr>
          <p:cNvCxnSpPr>
            <a:cxnSpLocks/>
          </p:cNvCxnSpPr>
          <p:nvPr/>
        </p:nvCxnSpPr>
        <p:spPr>
          <a:xfrm flipH="1" flipV="1">
            <a:off x="8410598" y="4321749"/>
            <a:ext cx="533377" cy="818142"/>
          </a:xfrm>
          <a:prstGeom prst="line">
            <a:avLst/>
          </a:prstGeom>
          <a:ln>
            <a:solidFill>
              <a:srgbClr val="A53F52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FF998709-B3F5-5A74-04C8-2F44FD4E1E4D}"/>
              </a:ext>
            </a:extLst>
          </p:cNvPr>
          <p:cNvCxnSpPr>
            <a:cxnSpLocks/>
          </p:cNvCxnSpPr>
          <p:nvPr/>
        </p:nvCxnSpPr>
        <p:spPr>
          <a:xfrm flipH="1" flipV="1">
            <a:off x="8410598" y="4714682"/>
            <a:ext cx="531415" cy="425209"/>
          </a:xfrm>
          <a:prstGeom prst="line">
            <a:avLst/>
          </a:prstGeom>
          <a:ln>
            <a:solidFill>
              <a:srgbClr val="A53F52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031085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7">
            <a:extLst>
              <a:ext uri="{FF2B5EF4-FFF2-40B4-BE49-F238E27FC236}">
                <a16:creationId xmlns:a16="http://schemas.microsoft.com/office/drawing/2014/main" id="{509E8EB0-E7EF-51BD-0462-FF02729D12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2436"/>
            <a:ext cx="12192001" cy="6855564"/>
          </a:xfrm>
          <a:prstGeom prst="rect">
            <a:avLst/>
          </a:prstGeom>
          <a:ln w="19050">
            <a:gradFill>
              <a:gsLst>
                <a:gs pos="0">
                  <a:srgbClr val="01023B"/>
                </a:gs>
                <a:gs pos="25000">
                  <a:srgbClr val="A53F52"/>
                </a:gs>
                <a:gs pos="100000">
                  <a:srgbClr val="EA9A5C"/>
                </a:gs>
              </a:gsLst>
              <a:lin ang="5400000" scaled="1"/>
            </a:gra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BCA671E-700B-6C7A-A5B6-8BA2200CD1A2}"/>
              </a:ext>
            </a:extLst>
          </p:cNvPr>
          <p:cNvSpPr txBox="1"/>
          <p:nvPr/>
        </p:nvSpPr>
        <p:spPr>
          <a:xfrm>
            <a:off x="3583172" y="2530549"/>
            <a:ext cx="481503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RS" sz="4400" dirty="0">
                <a:solidFill>
                  <a:srgbClr val="FF0000"/>
                </a:solidFill>
              </a:rPr>
              <a:t>SIGNED TXS</a:t>
            </a:r>
            <a:r>
              <a:rPr lang="en-US" sz="4400" dirty="0">
                <a:solidFill>
                  <a:srgbClr val="FF0000"/>
                </a:solidFill>
              </a:rPr>
              <a:t> PRIMER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57C01A-9E8F-D751-E69C-3B261BB6FDE7}"/>
              </a:ext>
            </a:extLst>
          </p:cNvPr>
          <p:cNvSpPr txBox="1"/>
          <p:nvPr/>
        </p:nvSpPr>
        <p:spPr>
          <a:xfrm>
            <a:off x="-14356" y="6393899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sr-Latn-RS" sz="2400" dirty="0">
                <a:solidFill>
                  <a:srgbClr val="A53F52"/>
                </a:solidFill>
                <a:latin typeface="Calibri" panose="020F0502020204030204"/>
              </a:rPr>
              <a:t>Šta sprečava Marka da izmeni svoju prethodnu transakciju nakon što ju je Sofija obradila</a:t>
            </a:r>
            <a:r>
              <a:rPr lang="en-US" sz="2400" dirty="0">
                <a:solidFill>
                  <a:srgbClr val="A53F52"/>
                </a:solidFill>
                <a:latin typeface="Calibri" panose="020F0502020204030204"/>
              </a:rPr>
              <a:t> ?</a:t>
            </a:r>
            <a:endParaRPr lang="sr-Latn-RS" sz="2400" dirty="0">
              <a:solidFill>
                <a:srgbClr val="A53F52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1501645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79091BA-3026-8A8D-3C2E-34D148F3565B}"/>
              </a:ext>
            </a:extLst>
          </p:cNvPr>
          <p:cNvSpPr txBox="1"/>
          <p:nvPr/>
        </p:nvSpPr>
        <p:spPr>
          <a:xfrm>
            <a:off x="542486" y="1606698"/>
            <a:ext cx="5761599" cy="455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Blockchain se s</a:t>
            </a: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astoji od </a:t>
            </a:r>
            <a:r>
              <a:rPr lang="sr-Latn-RS" sz="2000" dirty="0">
                <a:solidFill>
                  <a:srgbClr val="A53F52"/>
                </a:solidFill>
                <a:latin typeface="Calibri" panose="020F0502020204030204"/>
              </a:rPr>
              <a:t>nepromenljivih</a:t>
            </a: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 blokova podataka koji su povezani zajedno u lanac (block+chain)</a:t>
            </a:r>
          </a:p>
          <a:p>
            <a:pPr>
              <a:spcAft>
                <a:spcPts val="1200"/>
              </a:spcAft>
            </a:pP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Fo</a:t>
            </a: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k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us </a:t>
            </a: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rada će biti na najširu primenu – </a:t>
            </a:r>
            <a:r>
              <a:rPr lang="sr-Latn-RS" sz="2000" dirty="0">
                <a:solidFill>
                  <a:srgbClr val="A53F52"/>
                </a:solidFill>
                <a:latin typeface="Calibri" panose="020F0502020204030204"/>
              </a:rPr>
              <a:t>kriptovalute</a:t>
            </a:r>
          </a:p>
          <a:p>
            <a:pPr>
              <a:spcAft>
                <a:spcPts val="1200"/>
              </a:spcAft>
            </a:pP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Kriptovalute su implementirane u </a:t>
            </a:r>
            <a:r>
              <a:rPr lang="sr-Latn-RS" sz="2000" dirty="0">
                <a:solidFill>
                  <a:srgbClr val="A53F52"/>
                </a:solidFill>
                <a:latin typeface="Calibri" panose="020F0502020204030204"/>
              </a:rPr>
              <a:t>distribuiranim sistemima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 </a:t>
            </a: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pomo</a:t>
            </a: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ću </a:t>
            </a:r>
            <a:r>
              <a:rPr lang="sr-Latn-RS" sz="2000" dirty="0">
                <a:solidFill>
                  <a:srgbClr val="A53F52"/>
                </a:solidFill>
                <a:latin typeface="Calibri" panose="020F0502020204030204"/>
              </a:rPr>
              <a:t>javnih digitalnih ledgera</a:t>
            </a:r>
          </a:p>
          <a:p>
            <a:pPr>
              <a:spcAft>
                <a:spcPts val="1200"/>
              </a:spcAft>
            </a:pPr>
            <a:r>
              <a:rPr kumimoji="0" lang="sr-Latn-RS" sz="2000" b="0" i="0" u="none" strike="noStrike" kern="1200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Distribuirani sistem </a:t>
            </a:r>
            <a:r>
              <a:rPr kumimoji="0" lang="en-US" sz="2000" b="0" i="0" u="none" strike="noStrike" kern="1200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=</a:t>
            </a:r>
            <a:r>
              <a:rPr kumimoji="0" lang="sr-Latn-RS" sz="2000" b="0" i="0" u="none" strike="noStrike" kern="1200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komponente sistema se nalaze na različitim uređajima koji međusobno komuniciraju kroz mrežu</a:t>
            </a:r>
          </a:p>
          <a:p>
            <a:pPr>
              <a:spcAft>
                <a:spcPts val="1200"/>
              </a:spcAft>
            </a:pPr>
            <a:r>
              <a:rPr kumimoji="0" lang="sr-Latn-RS" sz="2000" b="0" i="0" u="none" strike="noStrike" kern="1200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Digitalni ledger </a:t>
            </a:r>
            <a:r>
              <a:rPr kumimoji="0" lang="en-US" sz="2000" b="0" i="0" u="none" strike="noStrike" kern="1200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=</a:t>
            </a:r>
            <a:r>
              <a:rPr kumimoji="0" lang="sr-Latn-RS" sz="2000" b="0" i="0" u="none" strike="noStrike" kern="1200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fajl koji sadrži račune i transakcije</a:t>
            </a:r>
            <a:endParaRPr kumimoji="0" lang="en-US" sz="2000" b="0" i="0" u="none" strike="noStrike" kern="1200" cap="none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>
              <a:spcAft>
                <a:spcPts val="1200"/>
              </a:spcAft>
            </a:pP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Pod blockchainom se u glavnom podrazumeva struktura podataka koja sadrži digitalni ledger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97030A4-6BC5-D6AA-C056-E6C56D5FAC3D}"/>
              </a:ext>
            </a:extLst>
          </p:cNvPr>
          <p:cNvSpPr txBox="1"/>
          <p:nvPr/>
        </p:nvSpPr>
        <p:spPr>
          <a:xfrm>
            <a:off x="542486" y="744924"/>
            <a:ext cx="566257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sz="3200" b="0" i="0" u="none" strike="noStrike" kern="1200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UVOD U BLOCKCHAIN</a:t>
            </a:r>
          </a:p>
          <a:p>
            <a:endParaRPr lang="en-US" dirty="0"/>
          </a:p>
        </p:txBody>
      </p:sp>
      <p:pic>
        <p:nvPicPr>
          <p:cNvPr id="5" name="Picture Placeholder 7">
            <a:extLst>
              <a:ext uri="{FF2B5EF4-FFF2-40B4-BE49-F238E27FC236}">
                <a16:creationId xmlns:a16="http://schemas.microsoft.com/office/drawing/2014/main" id="{509E8EB0-E7EF-51BD-0462-FF02729D12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96" r="20196"/>
          <a:stretch/>
        </p:blipFill>
        <p:spPr>
          <a:xfrm>
            <a:off x="6067510" y="19050"/>
            <a:ext cx="6096000" cy="6819900"/>
          </a:xfrm>
          <a:prstGeom prst="parallelogram">
            <a:avLst/>
          </a:prstGeom>
          <a:ln w="19050">
            <a:gradFill flip="none" rotWithShape="1">
              <a:gsLst>
                <a:gs pos="0">
                  <a:srgbClr val="01023B"/>
                </a:gs>
                <a:gs pos="50000">
                  <a:srgbClr val="A53F52"/>
                </a:gs>
                <a:gs pos="100000">
                  <a:srgbClr val="EA9A5C"/>
                </a:gs>
              </a:gsLst>
              <a:path path="circle">
                <a:fillToRect l="100000" t="100000"/>
              </a:path>
              <a:tileRect r="-100000" b="-100000"/>
            </a:gradFill>
          </a:ln>
          <a:effectLst/>
        </p:spPr>
      </p:pic>
    </p:spTree>
    <p:extLst>
      <p:ext uri="{BB962C8B-B14F-4D97-AF65-F5344CB8AC3E}">
        <p14:creationId xmlns:p14="http://schemas.microsoft.com/office/powerpoint/2010/main" val="220598506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7030A4-6BC5-D6AA-C056-E6C56D5FAC3D}"/>
              </a:ext>
            </a:extLst>
          </p:cNvPr>
          <p:cNvSpPr txBox="1"/>
          <p:nvPr/>
        </p:nvSpPr>
        <p:spPr>
          <a:xfrm>
            <a:off x="542486" y="744924"/>
            <a:ext cx="59154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sr-Latn-RS" sz="3200" i="0" u="none" strike="noStrike" kern="1200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RUDARENJE I TEŽINA RUDARENJA</a:t>
            </a:r>
            <a:endParaRPr kumimoji="0" lang="en-US" sz="3200" i="0" u="none" strike="noStrike" kern="1200" cap="none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E0FA06E-BC41-8120-8280-2A065115C583}"/>
              </a:ext>
            </a:extLst>
          </p:cNvPr>
          <p:cNvSpPr txBox="1"/>
          <p:nvPr/>
        </p:nvSpPr>
        <p:spPr>
          <a:xfrm>
            <a:off x="546082" y="1329699"/>
            <a:ext cx="111034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sr-Latn-RS" sz="2400" dirty="0">
                <a:solidFill>
                  <a:srgbClr val="EA9A5C"/>
                </a:solidFill>
                <a:latin typeface="Calibri" panose="020F0502020204030204"/>
              </a:rPr>
              <a:t>Potrebno je namerno uvesti problem koji je računarima komplikovan za rešavanje.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98CC199-6201-01D9-387A-04C5D79505F0}"/>
              </a:ext>
            </a:extLst>
          </p:cNvPr>
          <p:cNvSpPr txBox="1"/>
          <p:nvPr/>
        </p:nvSpPr>
        <p:spPr>
          <a:xfrm>
            <a:off x="551234" y="3061069"/>
            <a:ext cx="11089532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sr-Latn-RS" sz="2000" dirty="0">
                <a:latin typeface="Calibri" panose="020F0502020204030204"/>
              </a:rPr>
              <a:t>Jedan od mogućih načina jeste rudarenje (mining)</a:t>
            </a:r>
          </a:p>
          <a:p>
            <a:pPr>
              <a:spcAft>
                <a:spcPts val="1200"/>
              </a:spcAft>
            </a:pPr>
            <a:r>
              <a:rPr lang="sr-Latn-RS" sz="2000" dirty="0">
                <a:latin typeface="Calibri" panose="020F0502020204030204"/>
              </a:rPr>
              <a:t>Znamo već da je (računarski) nemoguće dobiti ulaz heš funkcije na osnovu izlaza – jedini način je testiranje svih mogućih kombinacija ulaza dok ne dobijemo željeni izlaz</a:t>
            </a:r>
          </a:p>
          <a:p>
            <a:pPr>
              <a:spcAft>
                <a:spcPts val="1200"/>
              </a:spcAft>
            </a:pPr>
            <a:r>
              <a:rPr lang="sr-Latn-RS" sz="2000" dirty="0">
                <a:latin typeface="Calibri" panose="020F0502020204030204"/>
              </a:rPr>
              <a:t>Postavljamo uslov da željeni izlaz mora da bude heš vrednost manja ili jednaka nekoj vrednosti</a:t>
            </a:r>
          </a:p>
          <a:p>
            <a:pPr>
              <a:spcAft>
                <a:spcPts val="1200"/>
              </a:spcAft>
            </a:pPr>
            <a:r>
              <a:rPr lang="sr-Latn-RS" sz="2000" dirty="0">
                <a:latin typeface="Calibri" panose="020F0502020204030204"/>
              </a:rPr>
              <a:t>Maksimalnu moguću heš vrednost možemo podesiti pomoću težine (difficulty)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2337205-D8C9-2D4C-89C3-35EF6E71FDAE}"/>
              </a:ext>
            </a:extLst>
          </p:cNvPr>
          <p:cNvSpPr/>
          <p:nvPr/>
        </p:nvSpPr>
        <p:spPr>
          <a:xfrm>
            <a:off x="1395662" y="1941955"/>
            <a:ext cx="952901" cy="93640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DE93B73-565E-A5B9-2BAF-9740181309A8}"/>
              </a:ext>
            </a:extLst>
          </p:cNvPr>
          <p:cNvGrpSpPr/>
          <p:nvPr/>
        </p:nvGrpSpPr>
        <p:grpSpPr>
          <a:xfrm>
            <a:off x="2348563" y="1941955"/>
            <a:ext cx="1403685" cy="936404"/>
            <a:chOff x="2348563" y="2141980"/>
            <a:chExt cx="1403685" cy="936404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025F3A6-9321-AD23-E68B-86C44F45D815}"/>
                </a:ext>
              </a:extLst>
            </p:cNvPr>
            <p:cNvSpPr/>
            <p:nvPr/>
          </p:nvSpPr>
          <p:spPr>
            <a:xfrm>
              <a:off x="2799347" y="2141980"/>
              <a:ext cx="952901" cy="936404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208D3DD9-C9DF-2D58-E8D5-31591541B5D3}"/>
                </a:ext>
              </a:extLst>
            </p:cNvPr>
            <p:cNvCxnSpPr>
              <a:stCxn id="5" idx="3"/>
              <a:endCxn id="7" idx="1"/>
            </p:cNvCxnSpPr>
            <p:nvPr/>
          </p:nvCxnSpPr>
          <p:spPr>
            <a:xfrm>
              <a:off x="2348563" y="2600657"/>
              <a:ext cx="450784" cy="952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263ADD5-7639-253F-09AA-68A8C2C25E15}"/>
              </a:ext>
            </a:extLst>
          </p:cNvPr>
          <p:cNvGrpSpPr/>
          <p:nvPr/>
        </p:nvGrpSpPr>
        <p:grpSpPr>
          <a:xfrm>
            <a:off x="3752248" y="1941955"/>
            <a:ext cx="1403685" cy="936404"/>
            <a:chOff x="3752248" y="2141980"/>
            <a:chExt cx="1403685" cy="93640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1C0A9F4-A19B-4984-8901-859833435B2A}"/>
                </a:ext>
              </a:extLst>
            </p:cNvPr>
            <p:cNvSpPr/>
            <p:nvPr/>
          </p:nvSpPr>
          <p:spPr>
            <a:xfrm>
              <a:off x="4203032" y="2141980"/>
              <a:ext cx="952901" cy="936404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E5DC178C-3D77-AC4D-EF4A-356991E4BFD9}"/>
                </a:ext>
              </a:extLst>
            </p:cNvPr>
            <p:cNvCxnSpPr/>
            <p:nvPr/>
          </p:nvCxnSpPr>
          <p:spPr>
            <a:xfrm>
              <a:off x="3752248" y="2610182"/>
              <a:ext cx="45078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54739F3-7681-D9F6-9F2B-F4A4D8564D66}"/>
              </a:ext>
            </a:extLst>
          </p:cNvPr>
          <p:cNvGrpSpPr/>
          <p:nvPr/>
        </p:nvGrpSpPr>
        <p:grpSpPr>
          <a:xfrm>
            <a:off x="5155933" y="1941954"/>
            <a:ext cx="1403685" cy="936404"/>
            <a:chOff x="5155933" y="2141979"/>
            <a:chExt cx="1403685" cy="936404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7911262-1B21-3F34-D285-56CCCF573B2F}"/>
                </a:ext>
              </a:extLst>
            </p:cNvPr>
            <p:cNvSpPr/>
            <p:nvPr/>
          </p:nvSpPr>
          <p:spPr>
            <a:xfrm>
              <a:off x="5606717" y="2141979"/>
              <a:ext cx="952901" cy="936404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E8D80580-324F-D50E-C11C-56F86F4143AC}"/>
                </a:ext>
              </a:extLst>
            </p:cNvPr>
            <p:cNvCxnSpPr/>
            <p:nvPr/>
          </p:nvCxnSpPr>
          <p:spPr>
            <a:xfrm>
              <a:off x="5155933" y="2610182"/>
              <a:ext cx="45078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08FE2D7-15E7-1D96-2760-D700FA587575}"/>
              </a:ext>
            </a:extLst>
          </p:cNvPr>
          <p:cNvGrpSpPr/>
          <p:nvPr/>
        </p:nvGrpSpPr>
        <p:grpSpPr>
          <a:xfrm>
            <a:off x="5156187" y="1944337"/>
            <a:ext cx="1403685" cy="936404"/>
            <a:chOff x="3752248" y="2141980"/>
            <a:chExt cx="1403685" cy="936404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72F4B786-14D8-FDFC-F97A-919690564E8F}"/>
                </a:ext>
              </a:extLst>
            </p:cNvPr>
            <p:cNvSpPr/>
            <p:nvPr/>
          </p:nvSpPr>
          <p:spPr>
            <a:xfrm>
              <a:off x="4203032" y="2141980"/>
              <a:ext cx="952901" cy="93640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209665F4-5856-CB2E-B832-BB80C12AAF08}"/>
                </a:ext>
              </a:extLst>
            </p:cNvPr>
            <p:cNvCxnSpPr/>
            <p:nvPr/>
          </p:nvCxnSpPr>
          <p:spPr>
            <a:xfrm>
              <a:off x="3752248" y="2610182"/>
              <a:ext cx="45078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6FF4DB3-3FA6-09D7-754D-1B5654405085}"/>
              </a:ext>
            </a:extLst>
          </p:cNvPr>
          <p:cNvGrpSpPr/>
          <p:nvPr/>
        </p:nvGrpSpPr>
        <p:grpSpPr>
          <a:xfrm>
            <a:off x="6559618" y="1945044"/>
            <a:ext cx="1403685" cy="936404"/>
            <a:chOff x="3752248" y="2141980"/>
            <a:chExt cx="1403685" cy="936404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5402A378-E803-944D-0D55-1B7E0073E34F}"/>
                </a:ext>
              </a:extLst>
            </p:cNvPr>
            <p:cNvSpPr/>
            <p:nvPr/>
          </p:nvSpPr>
          <p:spPr>
            <a:xfrm>
              <a:off x="4203032" y="2141980"/>
              <a:ext cx="952901" cy="936404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F581F161-44D5-4565-6BA4-92F852300F7C}"/>
                </a:ext>
              </a:extLst>
            </p:cNvPr>
            <p:cNvCxnSpPr/>
            <p:nvPr/>
          </p:nvCxnSpPr>
          <p:spPr>
            <a:xfrm>
              <a:off x="3752248" y="2610182"/>
              <a:ext cx="45078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78B5F0D-E35E-2E3B-3B7B-01527CA46A0D}"/>
              </a:ext>
            </a:extLst>
          </p:cNvPr>
          <p:cNvGrpSpPr/>
          <p:nvPr/>
        </p:nvGrpSpPr>
        <p:grpSpPr>
          <a:xfrm>
            <a:off x="5154232" y="1944337"/>
            <a:ext cx="1403685" cy="936404"/>
            <a:chOff x="3752248" y="2141980"/>
            <a:chExt cx="1403685" cy="936404"/>
          </a:xfrm>
          <a:solidFill>
            <a:srgbClr val="DB4545"/>
          </a:solidFill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24E0EF85-2679-2DD3-39F0-ECF63B9347A5}"/>
                </a:ext>
              </a:extLst>
            </p:cNvPr>
            <p:cNvSpPr/>
            <p:nvPr/>
          </p:nvSpPr>
          <p:spPr>
            <a:xfrm>
              <a:off x="4203032" y="2141980"/>
              <a:ext cx="952901" cy="936404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BE89998F-23B5-C8AE-D04B-D6748582F77B}"/>
                </a:ext>
              </a:extLst>
            </p:cNvPr>
            <p:cNvCxnSpPr/>
            <p:nvPr/>
          </p:nvCxnSpPr>
          <p:spPr>
            <a:xfrm>
              <a:off x="3752248" y="2610182"/>
              <a:ext cx="450784" cy="0"/>
            </a:xfrm>
            <a:prstGeom prst="straightConnector1">
              <a:avLst/>
            </a:prstGeom>
            <a:grpFill/>
            <a:ln>
              <a:solidFill>
                <a:schemeClr val="tx1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9C286B1D-561F-DE70-41EA-199688ED2834}"/>
              </a:ext>
            </a:extLst>
          </p:cNvPr>
          <p:cNvGrpSpPr/>
          <p:nvPr/>
        </p:nvGrpSpPr>
        <p:grpSpPr>
          <a:xfrm>
            <a:off x="6560978" y="1944981"/>
            <a:ext cx="1403685" cy="936404"/>
            <a:chOff x="3752248" y="2141980"/>
            <a:chExt cx="1403685" cy="936404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420162C7-182D-8B51-7C02-261873C94AC0}"/>
                </a:ext>
              </a:extLst>
            </p:cNvPr>
            <p:cNvSpPr/>
            <p:nvPr/>
          </p:nvSpPr>
          <p:spPr>
            <a:xfrm>
              <a:off x="4203032" y="2141980"/>
              <a:ext cx="952901" cy="936404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BDFDA39D-682E-26DB-2F39-F26AF22B118A}"/>
                </a:ext>
              </a:extLst>
            </p:cNvPr>
            <p:cNvCxnSpPr/>
            <p:nvPr/>
          </p:nvCxnSpPr>
          <p:spPr>
            <a:xfrm>
              <a:off x="3752248" y="2610182"/>
              <a:ext cx="450784" cy="0"/>
            </a:xfrm>
            <a:prstGeom prst="straightConnector1">
              <a:avLst/>
            </a:prstGeom>
            <a:grpFill/>
            <a:ln>
              <a:solidFill>
                <a:schemeClr val="tx1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DA2E2D44-82F6-175F-6818-6E9202A2FDC2}"/>
              </a:ext>
            </a:extLst>
          </p:cNvPr>
          <p:cNvGrpSpPr/>
          <p:nvPr/>
        </p:nvGrpSpPr>
        <p:grpSpPr>
          <a:xfrm>
            <a:off x="7963303" y="1938865"/>
            <a:ext cx="1403685" cy="936404"/>
            <a:chOff x="3752248" y="2141980"/>
            <a:chExt cx="1403685" cy="936404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050C780F-AA86-6CCE-33D0-EDB3EDF9FF74}"/>
                </a:ext>
              </a:extLst>
            </p:cNvPr>
            <p:cNvSpPr/>
            <p:nvPr/>
          </p:nvSpPr>
          <p:spPr>
            <a:xfrm>
              <a:off x="4203032" y="2141980"/>
              <a:ext cx="952901" cy="936404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3F564018-74BF-B58A-39CE-974147B28183}"/>
                </a:ext>
              </a:extLst>
            </p:cNvPr>
            <p:cNvCxnSpPr/>
            <p:nvPr/>
          </p:nvCxnSpPr>
          <p:spPr>
            <a:xfrm>
              <a:off x="3752248" y="2610182"/>
              <a:ext cx="45078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C97C08B1-C7EA-C7B0-30BD-0E0B6D017AEC}"/>
              </a:ext>
            </a:extLst>
          </p:cNvPr>
          <p:cNvGrpSpPr/>
          <p:nvPr/>
        </p:nvGrpSpPr>
        <p:grpSpPr>
          <a:xfrm>
            <a:off x="9365287" y="1938865"/>
            <a:ext cx="1403685" cy="936404"/>
            <a:chOff x="3752248" y="2141980"/>
            <a:chExt cx="1403685" cy="936404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9CB59730-E84D-E9B9-B55C-CECA51CCC235}"/>
                </a:ext>
              </a:extLst>
            </p:cNvPr>
            <p:cNvSpPr/>
            <p:nvPr/>
          </p:nvSpPr>
          <p:spPr>
            <a:xfrm>
              <a:off x="4203032" y="2141980"/>
              <a:ext cx="952901" cy="936404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E3E68528-875B-AA20-14D8-DCF7E0D7C431}"/>
                </a:ext>
              </a:extLst>
            </p:cNvPr>
            <p:cNvCxnSpPr/>
            <p:nvPr/>
          </p:nvCxnSpPr>
          <p:spPr>
            <a:xfrm>
              <a:off x="3752248" y="2610182"/>
              <a:ext cx="45078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84FDC3FF-E838-74DC-05E7-AF501345B321}"/>
              </a:ext>
            </a:extLst>
          </p:cNvPr>
          <p:cNvGrpSpPr/>
          <p:nvPr/>
        </p:nvGrpSpPr>
        <p:grpSpPr>
          <a:xfrm>
            <a:off x="6560978" y="1944339"/>
            <a:ext cx="1403685" cy="936404"/>
            <a:chOff x="3752248" y="2141980"/>
            <a:chExt cx="1403685" cy="936404"/>
          </a:xfrm>
          <a:solidFill>
            <a:srgbClr val="DB4545"/>
          </a:solidFill>
        </p:grpSpPr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60B4ECC9-ED83-86DB-3826-D91007C30EC5}"/>
                </a:ext>
              </a:extLst>
            </p:cNvPr>
            <p:cNvSpPr/>
            <p:nvPr/>
          </p:nvSpPr>
          <p:spPr>
            <a:xfrm>
              <a:off x="4203032" y="2141980"/>
              <a:ext cx="952901" cy="936404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71A3E7DC-5A8C-8825-8846-E90BC5181254}"/>
                </a:ext>
              </a:extLst>
            </p:cNvPr>
            <p:cNvCxnSpPr/>
            <p:nvPr/>
          </p:nvCxnSpPr>
          <p:spPr>
            <a:xfrm>
              <a:off x="3752248" y="2610182"/>
              <a:ext cx="450784" cy="0"/>
            </a:xfrm>
            <a:prstGeom prst="straightConnector1">
              <a:avLst/>
            </a:prstGeom>
            <a:grpFill/>
            <a:ln>
              <a:solidFill>
                <a:schemeClr val="tx1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84668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Placeholder 7" descr="abstract image">
            <a:extLst>
              <a:ext uri="{FF2B5EF4-FFF2-40B4-BE49-F238E27FC236}">
                <a16:creationId xmlns:a16="http://schemas.microsoft.com/office/drawing/2014/main" id="{40359B56-05C3-A95A-720F-933AFD67DA0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r="-2" b="-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8B5A291-07E0-2CBA-1848-D8091BD210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015409"/>
            <a:ext cx="9144000" cy="827183"/>
          </a:xfrm>
          <a:ln>
            <a:noFill/>
          </a:ln>
        </p:spPr>
        <p:txBody>
          <a:bodyPr>
            <a:normAutofit/>
          </a:bodyPr>
          <a:lstStyle/>
          <a:p>
            <a:r>
              <a:rPr lang="sr-Latn-RS" sz="4800" b="1" dirty="0">
                <a:gradFill flip="none" rotWithShape="1">
                  <a:gsLst>
                    <a:gs pos="0">
                      <a:srgbClr val="01023B">
                        <a:lumMod val="100000"/>
                      </a:srgbClr>
                    </a:gs>
                    <a:gs pos="100000">
                      <a:srgbClr val="EA9A5C"/>
                    </a:gs>
                    <a:gs pos="50000">
                      <a:srgbClr val="A53F52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effectLst/>
              </a:rPr>
              <a:t>ARHITEKTURA</a:t>
            </a:r>
            <a:r>
              <a:rPr lang="sr-Latn-RS" sz="4800" dirty="0">
                <a:solidFill>
                  <a:srgbClr val="FFFFFF"/>
                </a:solidFill>
              </a:rPr>
              <a:t> SISTEMA</a:t>
            </a:r>
            <a:endParaRPr lang="en-US" sz="4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732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9286F80-DE83-7ED9-0958-E3868662BC60}"/>
              </a:ext>
            </a:extLst>
          </p:cNvPr>
          <p:cNvSpPr txBox="1"/>
          <p:nvPr/>
        </p:nvSpPr>
        <p:spPr>
          <a:xfrm>
            <a:off x="542486" y="744924"/>
            <a:ext cx="566257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sr-Latn-RS" sz="3200" b="0" i="0" u="none" strike="noStrike" kern="1200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KORIŠĆENE TEHNOLOGIJE</a:t>
            </a:r>
            <a:endParaRPr kumimoji="0" lang="en-US" sz="3200" b="0" i="0" u="none" strike="noStrike" kern="1200" cap="none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8EDFAC-52DC-A77F-15E5-D29D86E21AB6}"/>
              </a:ext>
            </a:extLst>
          </p:cNvPr>
          <p:cNvSpPr txBox="1"/>
          <p:nvPr/>
        </p:nvSpPr>
        <p:spPr>
          <a:xfrm>
            <a:off x="542486" y="1606698"/>
            <a:ext cx="5761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Web </a:t>
            </a: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aplikacija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 </a:t>
            </a: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kojoj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 se </a:t>
            </a: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pristupa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 </a:t>
            </a: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preko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 web </a:t>
            </a: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browsera</a:t>
            </a:r>
            <a:endParaRPr lang="sr-Latn-RS" sz="2000" dirty="0">
              <a:solidFill>
                <a:sysClr val="windowText" lastClr="000000"/>
              </a:solidFill>
              <a:latin typeface="Calibri" panose="020F0502020204030204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FF14C3B-A54A-233C-797E-0AF54B91C7C5}"/>
              </a:ext>
            </a:extLst>
          </p:cNvPr>
          <p:cNvSpPr txBox="1"/>
          <p:nvPr/>
        </p:nvSpPr>
        <p:spPr>
          <a:xfrm>
            <a:off x="542485" y="2129916"/>
            <a:ext cx="3750736" cy="1590179"/>
          </a:xfrm>
          <a:prstGeom prst="rect">
            <a:avLst/>
          </a:prstGeom>
          <a:noFill/>
          <a:ln>
            <a:solidFill>
              <a:srgbClr val="EA9A5C"/>
            </a:solidFill>
          </a:ln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400" b="1" dirty="0">
                <a:solidFill>
                  <a:srgbClr val="EA9A5C"/>
                </a:solidFill>
                <a:latin typeface="Calibri" panose="020F0502020204030204"/>
              </a:rPr>
              <a:t>HTML</a:t>
            </a:r>
          </a:p>
          <a:p>
            <a:pPr>
              <a:spcAft>
                <a:spcPts val="400"/>
              </a:spcAft>
            </a:pP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Opisuje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 </a:t>
            </a: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strukturu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 </a:t>
            </a: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web stranice i ubacuje ostale tehnologije u nju</a:t>
            </a:r>
          </a:p>
          <a:p>
            <a:pPr>
              <a:spcAft>
                <a:spcPts val="400"/>
              </a:spcAft>
            </a:pP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Platformski nezavisan</a:t>
            </a:r>
            <a:endParaRPr lang="en-US" sz="2000" dirty="0">
              <a:solidFill>
                <a:sysClr val="windowText" lastClr="000000"/>
              </a:solidFill>
              <a:latin typeface="Calibri" panose="020F0502020204030204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936B3B-D9E3-88B1-B613-0BCA54A4FAA0}"/>
              </a:ext>
            </a:extLst>
          </p:cNvPr>
          <p:cNvSpPr txBox="1"/>
          <p:nvPr/>
        </p:nvSpPr>
        <p:spPr>
          <a:xfrm>
            <a:off x="4367351" y="2129916"/>
            <a:ext cx="3750736" cy="1897955"/>
          </a:xfrm>
          <a:prstGeom prst="rect">
            <a:avLst/>
          </a:prstGeom>
          <a:noFill/>
          <a:ln>
            <a:solidFill>
              <a:srgbClr val="A53F52"/>
            </a:solidFill>
          </a:ln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400" b="1" dirty="0">
                <a:solidFill>
                  <a:srgbClr val="A53F52"/>
                </a:solidFill>
                <a:latin typeface="Calibri" panose="020F0502020204030204"/>
              </a:rPr>
              <a:t>CSS</a:t>
            </a:r>
            <a:endParaRPr lang="sr-Latn-RS" sz="2400" b="1" dirty="0">
              <a:solidFill>
                <a:srgbClr val="A53F52"/>
              </a:solidFill>
              <a:latin typeface="Calibri" panose="020F0502020204030204"/>
            </a:endParaRPr>
          </a:p>
          <a:p>
            <a:pPr>
              <a:spcAft>
                <a:spcPts val="400"/>
              </a:spcAft>
            </a:pP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Opisuje prezentaciju web stranice nezavisno od njene strukture</a:t>
            </a:r>
          </a:p>
          <a:p>
            <a:pPr>
              <a:spcAft>
                <a:spcPts val="400"/>
              </a:spcAft>
            </a:pP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Zbog česte pojave standardizovan među web browserima</a:t>
            </a:r>
            <a:endParaRPr lang="en-US" sz="2000" dirty="0">
              <a:solidFill>
                <a:sysClr val="windowText" lastClr="000000"/>
              </a:solidFill>
              <a:latin typeface="Calibri" panose="020F0502020204030204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4216407-C8E5-A150-D235-BA44227B23CD}"/>
              </a:ext>
            </a:extLst>
          </p:cNvPr>
          <p:cNvSpPr txBox="1"/>
          <p:nvPr/>
        </p:nvSpPr>
        <p:spPr>
          <a:xfrm>
            <a:off x="8192217" y="2129916"/>
            <a:ext cx="3750736" cy="2513509"/>
          </a:xfrm>
          <a:prstGeom prst="rect">
            <a:avLst/>
          </a:prstGeom>
          <a:noFill/>
          <a:ln>
            <a:solidFill>
              <a:srgbClr val="01023B"/>
            </a:solidFill>
          </a:ln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400" b="1" dirty="0">
                <a:solidFill>
                  <a:srgbClr val="01023B"/>
                </a:solidFill>
                <a:latin typeface="Calibri" panose="020F0502020204030204"/>
              </a:rPr>
              <a:t>JavaScript</a:t>
            </a:r>
            <a:endParaRPr lang="sr-Latn-RS" sz="2400" b="1" dirty="0">
              <a:solidFill>
                <a:srgbClr val="01023B"/>
              </a:solidFill>
              <a:latin typeface="Calibri" panose="020F0502020204030204"/>
            </a:endParaRPr>
          </a:p>
          <a:p>
            <a:pPr>
              <a:spcAft>
                <a:spcPts val="400"/>
              </a:spcAft>
            </a:pPr>
            <a:r>
              <a:rPr lang="sr-Latn-RS" sz="2000" dirty="0">
                <a:latin typeface="Calibri" panose="020F0502020204030204"/>
              </a:rPr>
              <a:t>Jednonitni, interpretirani, dinamički tipizirani jezik sa koji podržava OO, imperativno i deklarativno programiranje</a:t>
            </a:r>
          </a:p>
          <a:p>
            <a:pPr>
              <a:spcAft>
                <a:spcPts val="400"/>
              </a:spcAft>
            </a:pPr>
            <a:r>
              <a:rPr lang="sr-Latn-RS" sz="2000" dirty="0">
                <a:latin typeface="Calibri" panose="020F0502020204030204"/>
              </a:rPr>
              <a:t>Veoma često korišćen kao skripting jezik za web stranice</a:t>
            </a:r>
            <a:endParaRPr lang="en-US" sz="2000" dirty="0">
              <a:latin typeface="Calibri" panose="020F0502020204030204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00A69DB-38D4-1682-C135-980446204C81}"/>
              </a:ext>
            </a:extLst>
          </p:cNvPr>
          <p:cNvSpPr txBox="1"/>
          <p:nvPr/>
        </p:nvSpPr>
        <p:spPr>
          <a:xfrm>
            <a:off x="542485" y="4102269"/>
            <a:ext cx="3750736" cy="2010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400"/>
              </a:spcAft>
            </a:pPr>
            <a:r>
              <a:rPr lang="en-US" dirty="0">
                <a:solidFill>
                  <a:srgbClr val="EA9A5C"/>
                </a:solidFill>
                <a:latin typeface="Calibri" panose="020F0502020204030204"/>
              </a:rPr>
              <a:t>&lt;html&gt;</a:t>
            </a:r>
          </a:p>
          <a:p>
            <a:pPr>
              <a:spcAft>
                <a:spcPts val="400"/>
              </a:spcAft>
            </a:pPr>
            <a:r>
              <a:rPr lang="en-US" dirty="0">
                <a:solidFill>
                  <a:srgbClr val="EA9A5C"/>
                </a:solidFill>
                <a:latin typeface="Calibri" panose="020F0502020204030204"/>
              </a:rPr>
              <a:t>  &lt;body&gt;</a:t>
            </a:r>
          </a:p>
          <a:p>
            <a:pPr>
              <a:spcAft>
                <a:spcPts val="400"/>
              </a:spcAft>
            </a:pPr>
            <a:r>
              <a:rPr lang="en-US" dirty="0">
                <a:solidFill>
                  <a:srgbClr val="EA9A5C"/>
                </a:solidFill>
                <a:latin typeface="Calibri" panose="020F0502020204030204"/>
              </a:rPr>
              <a:t>    &lt;h1&gt;This is a heading&lt;/h1&gt;</a:t>
            </a:r>
          </a:p>
          <a:p>
            <a:pPr>
              <a:spcAft>
                <a:spcPts val="400"/>
              </a:spcAft>
            </a:pPr>
            <a:r>
              <a:rPr lang="en-US" dirty="0">
                <a:solidFill>
                  <a:srgbClr val="EA9A5C"/>
                </a:solidFill>
                <a:latin typeface="Calibri" panose="020F0502020204030204"/>
              </a:rPr>
              <a:t>    &lt;p&gt;This is a paragraph.&lt;/p&gt;</a:t>
            </a:r>
          </a:p>
          <a:p>
            <a:pPr>
              <a:spcAft>
                <a:spcPts val="400"/>
              </a:spcAft>
            </a:pPr>
            <a:r>
              <a:rPr lang="en-US" dirty="0">
                <a:solidFill>
                  <a:srgbClr val="EA9A5C"/>
                </a:solidFill>
                <a:latin typeface="Calibri" panose="020F0502020204030204"/>
              </a:rPr>
              <a:t>  &lt;/body&gt;</a:t>
            </a:r>
          </a:p>
          <a:p>
            <a:pPr>
              <a:spcAft>
                <a:spcPts val="400"/>
              </a:spcAft>
            </a:pPr>
            <a:r>
              <a:rPr lang="en-US" dirty="0">
                <a:solidFill>
                  <a:srgbClr val="EA9A5C"/>
                </a:solidFill>
                <a:latin typeface="Calibri" panose="020F0502020204030204"/>
              </a:rPr>
              <a:t>&lt;/html&gt;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890773C-048F-DBBC-3A71-D4D89FF91767}"/>
              </a:ext>
            </a:extLst>
          </p:cNvPr>
          <p:cNvSpPr txBox="1"/>
          <p:nvPr/>
        </p:nvSpPr>
        <p:spPr>
          <a:xfrm>
            <a:off x="4351563" y="4430564"/>
            <a:ext cx="1952522" cy="16825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400"/>
              </a:spcAft>
            </a:pPr>
            <a:r>
              <a:rPr lang="sr-Latn-RS" sz="1800" dirty="0">
                <a:solidFill>
                  <a:srgbClr val="A53F52"/>
                </a:solidFill>
                <a:latin typeface="Calibri" panose="020F0502020204030204"/>
              </a:rPr>
              <a:t>h1,</a:t>
            </a:r>
            <a:r>
              <a:rPr lang="en-US" sz="1800" dirty="0">
                <a:solidFill>
                  <a:srgbClr val="A53F52"/>
                </a:solidFill>
                <a:latin typeface="Calibri" panose="020F0502020204030204"/>
              </a:rPr>
              <a:t> </a:t>
            </a:r>
            <a:r>
              <a:rPr lang="sr-Latn-RS" sz="1800" dirty="0">
                <a:solidFill>
                  <a:srgbClr val="A53F52"/>
                </a:solidFill>
                <a:latin typeface="Calibri" panose="020F0502020204030204"/>
              </a:rPr>
              <a:t>p {</a:t>
            </a:r>
          </a:p>
          <a:p>
            <a:pPr>
              <a:spcAft>
                <a:spcPts val="400"/>
              </a:spcAft>
            </a:pPr>
            <a:r>
              <a:rPr lang="sr-Latn-RS" sz="1800" dirty="0">
                <a:solidFill>
                  <a:srgbClr val="A53F52"/>
                </a:solidFill>
                <a:latin typeface="Calibri" panose="020F0502020204030204"/>
              </a:rPr>
              <a:t>  text-align: center;</a:t>
            </a:r>
          </a:p>
          <a:p>
            <a:pPr>
              <a:spcAft>
                <a:spcPts val="400"/>
              </a:spcAft>
            </a:pPr>
            <a:r>
              <a:rPr lang="sr-Latn-RS" sz="1800" dirty="0">
                <a:solidFill>
                  <a:srgbClr val="A53F52"/>
                </a:solidFill>
                <a:latin typeface="Calibri" panose="020F0502020204030204"/>
              </a:rPr>
              <a:t>  color: red;</a:t>
            </a:r>
            <a:endParaRPr lang="en-US" sz="1800" dirty="0">
              <a:solidFill>
                <a:srgbClr val="A53F52"/>
              </a:solidFill>
              <a:latin typeface="Calibri" panose="020F0502020204030204"/>
            </a:endParaRPr>
          </a:p>
          <a:p>
            <a:pPr>
              <a:spcAft>
                <a:spcPts val="400"/>
              </a:spcAft>
            </a:pPr>
            <a:r>
              <a:rPr lang="en-US" dirty="0">
                <a:solidFill>
                  <a:srgbClr val="A53F52"/>
                </a:solidFill>
                <a:latin typeface="Calibri" panose="020F0502020204030204"/>
              </a:rPr>
              <a:t>  display: block;</a:t>
            </a:r>
            <a:endParaRPr lang="sr-Latn-RS" sz="1800" dirty="0">
              <a:solidFill>
                <a:srgbClr val="A53F52"/>
              </a:solidFill>
              <a:latin typeface="Calibri" panose="020F0502020204030204"/>
            </a:endParaRPr>
          </a:p>
          <a:p>
            <a:pPr>
              <a:spcAft>
                <a:spcPts val="400"/>
              </a:spcAft>
            </a:pPr>
            <a:r>
              <a:rPr lang="sr-Latn-RS" sz="1800" dirty="0">
                <a:solidFill>
                  <a:srgbClr val="A53F52"/>
                </a:solidFill>
                <a:latin typeface="Calibri" panose="020F0502020204030204"/>
              </a:rPr>
              <a:t>}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E956805-152F-5365-B7EB-0B4901CA7677}"/>
              </a:ext>
            </a:extLst>
          </p:cNvPr>
          <p:cNvSpPr txBox="1"/>
          <p:nvPr/>
        </p:nvSpPr>
        <p:spPr>
          <a:xfrm>
            <a:off x="8192217" y="4758859"/>
            <a:ext cx="3750735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400"/>
              </a:spcAft>
            </a:pPr>
            <a:r>
              <a:rPr lang="sr-Latn-RS" sz="1800" dirty="0">
                <a:solidFill>
                  <a:srgbClr val="01023B"/>
                </a:solidFill>
              </a:rPr>
              <a:t>var txt1 = "</a:t>
            </a:r>
            <a:r>
              <a:rPr lang="en-US" sz="1800" dirty="0">
                <a:solidFill>
                  <a:srgbClr val="01023B"/>
                </a:solidFill>
              </a:rPr>
              <a:t>This is</a:t>
            </a:r>
            <a:r>
              <a:rPr lang="sr-Latn-RS" sz="1800" dirty="0">
                <a:solidFill>
                  <a:srgbClr val="01023B"/>
                </a:solidFill>
              </a:rPr>
              <a:t>";</a:t>
            </a:r>
          </a:p>
          <a:p>
            <a:pPr>
              <a:spcAft>
                <a:spcPts val="400"/>
              </a:spcAft>
            </a:pPr>
            <a:r>
              <a:rPr lang="sr-Latn-RS" sz="1800" dirty="0">
                <a:solidFill>
                  <a:srgbClr val="01023B"/>
                </a:solidFill>
              </a:rPr>
              <a:t>var txt2 = "</a:t>
            </a:r>
            <a:r>
              <a:rPr lang="en-US" sz="1800" dirty="0">
                <a:solidFill>
                  <a:srgbClr val="01023B"/>
                </a:solidFill>
              </a:rPr>
              <a:t>a JS paragraph</a:t>
            </a:r>
            <a:r>
              <a:rPr lang="sr-Latn-RS" sz="1800" dirty="0">
                <a:solidFill>
                  <a:srgbClr val="01023B"/>
                </a:solidFill>
              </a:rPr>
              <a:t>";</a:t>
            </a:r>
          </a:p>
          <a:p>
            <a:pPr>
              <a:spcAft>
                <a:spcPts val="400"/>
              </a:spcAft>
            </a:pPr>
            <a:r>
              <a:rPr lang="sr-Latn-RS" sz="1800" dirty="0">
                <a:solidFill>
                  <a:srgbClr val="01023B"/>
                </a:solidFill>
              </a:rPr>
              <a:t>document.getElement</a:t>
            </a:r>
            <a:r>
              <a:rPr lang="en-US" sz="1800" b="0" i="0" dirty="0" err="1">
                <a:solidFill>
                  <a:srgbClr val="01023B"/>
                </a:solidFill>
                <a:effectLst/>
              </a:rPr>
              <a:t>TagName</a:t>
            </a:r>
            <a:r>
              <a:rPr lang="en-US" sz="1800" b="0" i="0" dirty="0">
                <a:solidFill>
                  <a:srgbClr val="01023B"/>
                </a:solidFill>
                <a:effectLst/>
              </a:rPr>
              <a:t> </a:t>
            </a:r>
            <a:r>
              <a:rPr lang="sr-Latn-RS" sz="1800" dirty="0">
                <a:solidFill>
                  <a:srgbClr val="01023B"/>
                </a:solidFill>
              </a:rPr>
              <a:t>("</a:t>
            </a:r>
            <a:r>
              <a:rPr lang="en-US" sz="1800" dirty="0">
                <a:solidFill>
                  <a:srgbClr val="01023B"/>
                </a:solidFill>
              </a:rPr>
              <a:t>p</a:t>
            </a:r>
            <a:r>
              <a:rPr lang="sr-Latn-RS" sz="1800" dirty="0">
                <a:solidFill>
                  <a:srgbClr val="01023B"/>
                </a:solidFill>
              </a:rPr>
              <a:t>")</a:t>
            </a:r>
            <a:endParaRPr lang="en-US" sz="1800" dirty="0">
              <a:solidFill>
                <a:srgbClr val="01023B"/>
              </a:solidFill>
            </a:endParaRPr>
          </a:p>
          <a:p>
            <a:pPr>
              <a:spcAft>
                <a:spcPts val="400"/>
              </a:spcAft>
            </a:pPr>
            <a:r>
              <a:rPr lang="sr-Latn-RS" sz="1800" dirty="0">
                <a:solidFill>
                  <a:srgbClr val="01023B"/>
                </a:solidFill>
              </a:rPr>
              <a:t>.innerHTML = txt1 + txt2;</a:t>
            </a:r>
          </a:p>
        </p:txBody>
      </p:sp>
    </p:spTree>
    <p:extLst>
      <p:ext uri="{BB962C8B-B14F-4D97-AF65-F5344CB8AC3E}">
        <p14:creationId xmlns:p14="http://schemas.microsoft.com/office/powerpoint/2010/main" val="9515726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9286F80-DE83-7ED9-0958-E3868662BC60}"/>
              </a:ext>
            </a:extLst>
          </p:cNvPr>
          <p:cNvSpPr txBox="1"/>
          <p:nvPr/>
        </p:nvSpPr>
        <p:spPr>
          <a:xfrm>
            <a:off x="542486" y="744924"/>
            <a:ext cx="566257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sr-Latn-RS" sz="3200" b="0" i="0" u="none" strike="noStrike" kern="1200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KORIŠĆENE TEHNOLOGIJE</a:t>
            </a:r>
            <a:endParaRPr kumimoji="0" lang="en-US" sz="3200" b="0" i="0" u="none" strike="noStrike" kern="1200" cap="none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FF14C3B-A54A-233C-797E-0AF54B91C7C5}"/>
              </a:ext>
            </a:extLst>
          </p:cNvPr>
          <p:cNvSpPr txBox="1"/>
          <p:nvPr/>
        </p:nvSpPr>
        <p:spPr>
          <a:xfrm>
            <a:off x="542485" y="1606698"/>
            <a:ext cx="3750736" cy="2000548"/>
          </a:xfrm>
          <a:prstGeom prst="rect">
            <a:avLst/>
          </a:prstGeom>
          <a:noFill/>
          <a:ln>
            <a:solidFill>
              <a:srgbClr val="EA9A5C"/>
            </a:solidFill>
          </a:ln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400" b="1" dirty="0">
                <a:solidFill>
                  <a:srgbClr val="EA9A5C"/>
                </a:solidFill>
                <a:latin typeface="Calibri" panose="020F0502020204030204"/>
              </a:rPr>
              <a:t>Pug (Jade)</a:t>
            </a:r>
          </a:p>
          <a:p>
            <a:pPr>
              <a:spcAft>
                <a:spcPts val="400"/>
              </a:spcAft>
            </a:pP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Node-</a:t>
            </a: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ov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 generator HTML </a:t>
            </a: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šablona</a:t>
            </a:r>
          </a:p>
          <a:p>
            <a:pPr>
              <a:spcAft>
                <a:spcPts val="400"/>
              </a:spcAft>
            </a:pP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Lakša sintaksa, bitni razmaci</a:t>
            </a:r>
          </a:p>
          <a:p>
            <a:pPr>
              <a:spcAft>
                <a:spcPts val="400"/>
              </a:spcAft>
            </a:pP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Parent-child arhitektura</a:t>
            </a:r>
          </a:p>
          <a:p>
            <a:pPr>
              <a:spcAft>
                <a:spcPts val="400"/>
              </a:spcAft>
            </a:pP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Promenljive, liste, tok kontrole, ...</a:t>
            </a:r>
            <a:endParaRPr lang="en-US" sz="2000" dirty="0">
              <a:solidFill>
                <a:sysClr val="windowText" lastClr="000000"/>
              </a:solidFill>
              <a:latin typeface="Calibri" panose="020F0502020204030204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936B3B-D9E3-88B1-B613-0BCA54A4FAA0}"/>
              </a:ext>
            </a:extLst>
          </p:cNvPr>
          <p:cNvSpPr txBox="1"/>
          <p:nvPr/>
        </p:nvSpPr>
        <p:spPr>
          <a:xfrm>
            <a:off x="4367351" y="1606698"/>
            <a:ext cx="3750736" cy="2257028"/>
          </a:xfrm>
          <a:prstGeom prst="rect">
            <a:avLst/>
          </a:prstGeom>
          <a:noFill/>
          <a:ln>
            <a:solidFill>
              <a:srgbClr val="A53F52"/>
            </a:solidFill>
          </a:ln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400" b="1" dirty="0">
                <a:solidFill>
                  <a:srgbClr val="A53F52"/>
                </a:solidFill>
                <a:latin typeface="Calibri" panose="020F0502020204030204"/>
              </a:rPr>
              <a:t>Bootstrap</a:t>
            </a:r>
            <a:endParaRPr lang="sr-Latn-RS" sz="2400" b="1" dirty="0">
              <a:solidFill>
                <a:srgbClr val="A53F52"/>
              </a:solidFill>
              <a:latin typeface="Calibri" panose="020F0502020204030204"/>
            </a:endParaRPr>
          </a:p>
          <a:p>
            <a:pPr>
              <a:spcAft>
                <a:spcPts val="400"/>
              </a:spcAft>
            </a:pP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CSS framework</a:t>
            </a:r>
          </a:p>
          <a:p>
            <a:pPr>
              <a:spcAft>
                <a:spcPts val="400"/>
              </a:spcAft>
            </a:pP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Napravljen pomoću CSS-ovog preprocesora SASS-a za Twitter</a:t>
            </a:r>
          </a:p>
          <a:p>
            <a:pPr>
              <a:spcAft>
                <a:spcPts val="400"/>
              </a:spcAft>
            </a:pP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Promenljive, nasleđivanje, funkcije, ugnežđena pravila, ...</a:t>
            </a:r>
            <a:endParaRPr lang="en-US" sz="2000" dirty="0">
              <a:solidFill>
                <a:sysClr val="windowText" lastClr="000000"/>
              </a:solidFill>
              <a:latin typeface="Calibri" panose="020F0502020204030204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4216407-C8E5-A150-D235-BA44227B23CD}"/>
              </a:ext>
            </a:extLst>
          </p:cNvPr>
          <p:cNvSpPr txBox="1"/>
          <p:nvPr/>
        </p:nvSpPr>
        <p:spPr>
          <a:xfrm>
            <a:off x="8192216" y="1606698"/>
            <a:ext cx="3750736" cy="2513509"/>
          </a:xfrm>
          <a:prstGeom prst="rect">
            <a:avLst/>
          </a:prstGeom>
          <a:noFill/>
          <a:ln>
            <a:solidFill>
              <a:srgbClr val="01023B"/>
            </a:solidFill>
          </a:ln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400" b="1" dirty="0">
                <a:solidFill>
                  <a:srgbClr val="01023B"/>
                </a:solidFill>
                <a:latin typeface="Calibri" panose="020F0502020204030204"/>
              </a:rPr>
              <a:t>N</a:t>
            </a:r>
            <a:r>
              <a:rPr lang="sr-Latn-RS" sz="2400" b="1" dirty="0">
                <a:solidFill>
                  <a:srgbClr val="01023B"/>
                </a:solidFill>
                <a:latin typeface="Calibri" panose="020F0502020204030204"/>
              </a:rPr>
              <a:t>ode</a:t>
            </a:r>
            <a:r>
              <a:rPr lang="en-US" sz="2400" b="1" dirty="0">
                <a:solidFill>
                  <a:srgbClr val="01023B"/>
                </a:solidFill>
                <a:latin typeface="Calibri" panose="020F0502020204030204"/>
              </a:rPr>
              <a:t>.</a:t>
            </a:r>
            <a:r>
              <a:rPr lang="sr-Latn-RS" sz="2400" b="1" dirty="0">
                <a:solidFill>
                  <a:srgbClr val="01023B"/>
                </a:solidFill>
                <a:latin typeface="Calibri" panose="020F0502020204030204"/>
              </a:rPr>
              <a:t>js</a:t>
            </a:r>
          </a:p>
          <a:p>
            <a:pPr>
              <a:spcAft>
                <a:spcPts val="400"/>
              </a:spcAft>
            </a:pPr>
            <a:r>
              <a:rPr lang="sr-Latn-RS" sz="2000" dirty="0">
                <a:latin typeface="Calibri" panose="020F0502020204030204"/>
              </a:rPr>
              <a:t>Runtime environment koji dozvoljava JS-u da se izvršava izvan web browsera (npr. u CL ili na back-endu)</a:t>
            </a:r>
          </a:p>
          <a:p>
            <a:pPr>
              <a:spcAft>
                <a:spcPts val="400"/>
              </a:spcAft>
            </a:pPr>
            <a:r>
              <a:rPr lang="sr-Latn-RS" sz="2000" dirty="0">
                <a:latin typeface="Calibri" panose="020F0502020204030204"/>
              </a:rPr>
              <a:t>Event-driven arhitektura koja koristi callback-ove</a:t>
            </a:r>
            <a:endParaRPr lang="en-US" sz="2000" dirty="0">
              <a:latin typeface="Calibri" panose="020F0502020204030204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00A69DB-38D4-1682-C135-980446204C81}"/>
              </a:ext>
            </a:extLst>
          </p:cNvPr>
          <p:cNvSpPr txBox="1"/>
          <p:nvPr/>
        </p:nvSpPr>
        <p:spPr>
          <a:xfrm>
            <a:off x="542485" y="3727678"/>
            <a:ext cx="3750736" cy="26673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400"/>
              </a:spcAft>
            </a:pPr>
            <a:r>
              <a:rPr lang="en-US" dirty="0">
                <a:solidFill>
                  <a:srgbClr val="EA9A5C"/>
                </a:solidFill>
                <a:latin typeface="Calibri" panose="020F0502020204030204"/>
              </a:rPr>
              <a:t>- var user = {description: 'foo bar'}</a:t>
            </a:r>
          </a:p>
          <a:p>
            <a:pPr>
              <a:spcAft>
                <a:spcPts val="400"/>
              </a:spcAft>
            </a:pPr>
            <a:r>
              <a:rPr lang="en-US" dirty="0">
                <a:solidFill>
                  <a:srgbClr val="EA9A5C"/>
                </a:solidFill>
                <a:latin typeface="Calibri" panose="020F0502020204030204"/>
              </a:rPr>
              <a:t>- var </a:t>
            </a:r>
            <a:r>
              <a:rPr lang="en-US" dirty="0" err="1">
                <a:solidFill>
                  <a:srgbClr val="EA9A5C"/>
                </a:solidFill>
                <a:latin typeface="Calibri" panose="020F0502020204030204"/>
              </a:rPr>
              <a:t>authorised</a:t>
            </a:r>
            <a:r>
              <a:rPr lang="en-US" dirty="0">
                <a:solidFill>
                  <a:srgbClr val="EA9A5C"/>
                </a:solidFill>
                <a:latin typeface="Calibri" panose="020F0502020204030204"/>
              </a:rPr>
              <a:t> = false</a:t>
            </a:r>
          </a:p>
          <a:p>
            <a:pPr>
              <a:spcAft>
                <a:spcPts val="400"/>
              </a:spcAft>
            </a:pPr>
            <a:r>
              <a:rPr lang="en-US" dirty="0">
                <a:solidFill>
                  <a:srgbClr val="EA9A5C"/>
                </a:solidFill>
                <a:latin typeface="Calibri" panose="020F0502020204030204"/>
              </a:rPr>
              <a:t>if </a:t>
            </a:r>
            <a:r>
              <a:rPr lang="en-US" dirty="0" err="1">
                <a:solidFill>
                  <a:srgbClr val="EA9A5C"/>
                </a:solidFill>
                <a:latin typeface="Calibri" panose="020F0502020204030204"/>
              </a:rPr>
              <a:t>user.description</a:t>
            </a:r>
            <a:endParaRPr lang="en-US" dirty="0">
              <a:solidFill>
                <a:srgbClr val="EA9A5C"/>
              </a:solidFill>
              <a:latin typeface="Calibri" panose="020F0502020204030204"/>
            </a:endParaRPr>
          </a:p>
          <a:p>
            <a:pPr>
              <a:spcAft>
                <a:spcPts val="400"/>
              </a:spcAft>
            </a:pPr>
            <a:r>
              <a:rPr lang="en-US" dirty="0">
                <a:solidFill>
                  <a:srgbClr val="EA9A5C"/>
                </a:solidFill>
                <a:latin typeface="Calibri" panose="020F0502020204030204"/>
              </a:rPr>
              <a:t>    h2.green Description </a:t>
            </a:r>
            <a:endParaRPr lang="sr-Latn-RS" dirty="0">
              <a:solidFill>
                <a:srgbClr val="EA9A5C"/>
              </a:solidFill>
              <a:latin typeface="Calibri" panose="020F0502020204030204"/>
            </a:endParaRPr>
          </a:p>
          <a:p>
            <a:pPr>
              <a:spcAft>
                <a:spcPts val="400"/>
              </a:spcAft>
            </a:pPr>
            <a:r>
              <a:rPr lang="en-US" dirty="0">
                <a:solidFill>
                  <a:srgbClr val="EA9A5C"/>
                </a:solidFill>
                <a:latin typeface="Calibri" panose="020F0502020204030204"/>
              </a:rPr>
              <a:t>else if </a:t>
            </a:r>
            <a:r>
              <a:rPr lang="en-US" dirty="0" err="1">
                <a:solidFill>
                  <a:srgbClr val="EA9A5C"/>
                </a:solidFill>
                <a:latin typeface="Calibri" panose="020F0502020204030204"/>
              </a:rPr>
              <a:t>authorised</a:t>
            </a:r>
            <a:endParaRPr lang="en-US" dirty="0">
              <a:solidFill>
                <a:srgbClr val="EA9A5C"/>
              </a:solidFill>
              <a:latin typeface="Calibri" panose="020F0502020204030204"/>
            </a:endParaRPr>
          </a:p>
          <a:p>
            <a:pPr>
              <a:spcAft>
                <a:spcPts val="400"/>
              </a:spcAft>
            </a:pPr>
            <a:r>
              <a:rPr lang="en-US" dirty="0">
                <a:solidFill>
                  <a:srgbClr val="EA9A5C"/>
                </a:solidFill>
                <a:latin typeface="Calibri" panose="020F0502020204030204"/>
              </a:rPr>
              <a:t>    h2.blue Description</a:t>
            </a:r>
          </a:p>
          <a:p>
            <a:pPr>
              <a:spcAft>
                <a:spcPts val="400"/>
              </a:spcAft>
            </a:pPr>
            <a:r>
              <a:rPr lang="en-US" dirty="0">
                <a:solidFill>
                  <a:srgbClr val="EA9A5C"/>
                </a:solidFill>
                <a:latin typeface="Calibri" panose="020F0502020204030204"/>
              </a:rPr>
              <a:t>else</a:t>
            </a:r>
          </a:p>
          <a:p>
            <a:pPr>
              <a:spcAft>
                <a:spcPts val="400"/>
              </a:spcAft>
            </a:pPr>
            <a:r>
              <a:rPr lang="en-US" dirty="0">
                <a:solidFill>
                  <a:srgbClr val="EA9A5C"/>
                </a:solidFill>
                <a:latin typeface="Calibri" panose="020F0502020204030204"/>
              </a:rPr>
              <a:t>    h2.red Description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890773C-048F-DBBC-3A71-D4D89FF91767}"/>
              </a:ext>
            </a:extLst>
          </p:cNvPr>
          <p:cNvSpPr txBox="1"/>
          <p:nvPr/>
        </p:nvSpPr>
        <p:spPr>
          <a:xfrm>
            <a:off x="4351563" y="4086754"/>
            <a:ext cx="3766524" cy="2010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400"/>
              </a:spcAft>
            </a:pPr>
            <a:r>
              <a:rPr lang="en-US" sz="1800" dirty="0">
                <a:solidFill>
                  <a:srgbClr val="A53F52"/>
                </a:solidFill>
                <a:latin typeface="Calibri" panose="020F0502020204030204"/>
              </a:rPr>
              <a:t>&lt;div class="</a:t>
            </a:r>
            <a:r>
              <a:rPr lang="en-US" sz="1800" u="sng" dirty="0">
                <a:solidFill>
                  <a:srgbClr val="A53F52"/>
                </a:solidFill>
                <a:latin typeface="Calibri" panose="020F0502020204030204"/>
              </a:rPr>
              <a:t>container</a:t>
            </a:r>
            <a:r>
              <a:rPr lang="en-US" sz="1800" dirty="0">
                <a:solidFill>
                  <a:srgbClr val="A53F52"/>
                </a:solidFill>
                <a:latin typeface="Calibri" panose="020F0502020204030204"/>
              </a:rPr>
              <a:t>"&gt;</a:t>
            </a:r>
          </a:p>
          <a:p>
            <a:pPr>
              <a:spcAft>
                <a:spcPts val="400"/>
              </a:spcAft>
            </a:pPr>
            <a:r>
              <a:rPr lang="en-US" sz="1800" dirty="0">
                <a:solidFill>
                  <a:srgbClr val="A53F52"/>
                </a:solidFill>
                <a:latin typeface="Calibri" panose="020F0502020204030204"/>
              </a:rPr>
              <a:t>  &lt;h2&gt;Alerts&lt;/h2&gt;</a:t>
            </a:r>
          </a:p>
          <a:p>
            <a:pPr>
              <a:spcAft>
                <a:spcPts val="400"/>
              </a:spcAft>
            </a:pPr>
            <a:r>
              <a:rPr lang="en-US" sz="1800" dirty="0">
                <a:solidFill>
                  <a:srgbClr val="A53F52"/>
                </a:solidFill>
                <a:latin typeface="Calibri" panose="020F0502020204030204"/>
              </a:rPr>
              <a:t>  &lt;div class="</a:t>
            </a:r>
            <a:r>
              <a:rPr lang="en-US" sz="1800" u="sng" dirty="0">
                <a:solidFill>
                  <a:srgbClr val="A53F52"/>
                </a:solidFill>
                <a:latin typeface="Calibri" panose="020F0502020204030204"/>
              </a:rPr>
              <a:t>alert alert-success</a:t>
            </a:r>
            <a:r>
              <a:rPr lang="en-US" sz="1800" dirty="0">
                <a:solidFill>
                  <a:srgbClr val="A53F52"/>
                </a:solidFill>
                <a:latin typeface="Calibri" panose="020F0502020204030204"/>
              </a:rPr>
              <a:t>"&gt;</a:t>
            </a:r>
          </a:p>
          <a:p>
            <a:pPr>
              <a:spcAft>
                <a:spcPts val="400"/>
              </a:spcAft>
            </a:pPr>
            <a:r>
              <a:rPr lang="en-US" sz="1800" dirty="0">
                <a:solidFill>
                  <a:srgbClr val="A53F52"/>
                </a:solidFill>
                <a:latin typeface="Calibri" panose="020F0502020204030204"/>
              </a:rPr>
              <a:t>    &lt;strong&gt;Success!&lt;/strong&gt; </a:t>
            </a:r>
            <a:endParaRPr lang="sr-Latn-RS" sz="1800" dirty="0">
              <a:solidFill>
                <a:srgbClr val="A53F52"/>
              </a:solidFill>
              <a:latin typeface="Calibri" panose="020F0502020204030204"/>
            </a:endParaRPr>
          </a:p>
          <a:p>
            <a:pPr>
              <a:spcAft>
                <a:spcPts val="400"/>
              </a:spcAft>
            </a:pPr>
            <a:r>
              <a:rPr lang="sr-Latn-RS" dirty="0">
                <a:solidFill>
                  <a:srgbClr val="A53F52"/>
                </a:solidFill>
                <a:latin typeface="Calibri" panose="020F0502020204030204"/>
              </a:rPr>
              <a:t>  </a:t>
            </a:r>
            <a:r>
              <a:rPr lang="en-US" sz="1800" dirty="0">
                <a:solidFill>
                  <a:srgbClr val="A53F52"/>
                </a:solidFill>
                <a:latin typeface="Calibri" panose="020F0502020204030204"/>
              </a:rPr>
              <a:t>&lt;/div&gt;</a:t>
            </a:r>
            <a:endParaRPr lang="sr-Latn-RS" sz="1800" dirty="0">
              <a:solidFill>
                <a:srgbClr val="A53F52"/>
              </a:solidFill>
              <a:latin typeface="Calibri" panose="020F0502020204030204"/>
            </a:endParaRPr>
          </a:p>
          <a:p>
            <a:pPr>
              <a:spcAft>
                <a:spcPts val="400"/>
              </a:spcAft>
            </a:pPr>
            <a:r>
              <a:rPr lang="en-US" sz="1800" dirty="0">
                <a:solidFill>
                  <a:srgbClr val="A53F52"/>
                </a:solidFill>
                <a:latin typeface="Calibri" panose="020F0502020204030204"/>
              </a:rPr>
              <a:t>&lt;/div&gt;</a:t>
            </a:r>
            <a:endParaRPr lang="sr-Latn-RS" sz="1800" dirty="0">
              <a:solidFill>
                <a:srgbClr val="A53F52"/>
              </a:solidFill>
              <a:latin typeface="Calibri" panose="020F0502020204030204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28D78D1-1334-B1F3-0784-90CD3913DA1C}"/>
              </a:ext>
            </a:extLst>
          </p:cNvPr>
          <p:cNvSpPr txBox="1"/>
          <p:nvPr/>
        </p:nvSpPr>
        <p:spPr>
          <a:xfrm>
            <a:off x="8192216" y="4199525"/>
            <a:ext cx="3750736" cy="1231106"/>
          </a:xfrm>
          <a:prstGeom prst="rect">
            <a:avLst/>
          </a:prstGeom>
          <a:noFill/>
          <a:ln>
            <a:solidFill>
              <a:srgbClr val="01023B"/>
            </a:solidFill>
          </a:ln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sr-Latn-RS" sz="2400" b="1" dirty="0">
                <a:solidFill>
                  <a:srgbClr val="01023B"/>
                </a:solidFill>
                <a:latin typeface="Calibri" panose="020F0502020204030204"/>
              </a:rPr>
              <a:t>jQuery</a:t>
            </a:r>
          </a:p>
          <a:p>
            <a:pPr>
              <a:spcAft>
                <a:spcPts val="1200"/>
              </a:spcAft>
            </a:pPr>
            <a:r>
              <a:rPr lang="sr-Latn-RS" sz="2000" dirty="0">
                <a:latin typeface="Calibri" panose="020F0502020204030204"/>
              </a:rPr>
              <a:t>JS biblioteka za lako upravljanje HTML-om i CSS-om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D2CAE1-9795-D3AD-28E0-22E3C4E3F877}"/>
              </a:ext>
            </a:extLst>
          </p:cNvPr>
          <p:cNvSpPr txBox="1"/>
          <p:nvPr/>
        </p:nvSpPr>
        <p:spPr>
          <a:xfrm>
            <a:off x="8176429" y="5588008"/>
            <a:ext cx="375073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1023B"/>
                </a:solidFill>
              </a:rPr>
              <a:t>$("#p1").hover(function(){</a:t>
            </a:r>
          </a:p>
          <a:p>
            <a:r>
              <a:rPr lang="en-US" dirty="0">
                <a:solidFill>
                  <a:srgbClr val="01023B"/>
                </a:solidFill>
              </a:rPr>
              <a:t>    alert("You entered p1!");</a:t>
            </a:r>
          </a:p>
          <a:p>
            <a:r>
              <a:rPr lang="en-US" dirty="0">
                <a:solidFill>
                  <a:srgbClr val="01023B"/>
                </a:solidFill>
              </a:rPr>
              <a:t>  });</a:t>
            </a:r>
          </a:p>
        </p:txBody>
      </p:sp>
    </p:spTree>
    <p:extLst>
      <p:ext uri="{BB962C8B-B14F-4D97-AF65-F5344CB8AC3E}">
        <p14:creationId xmlns:p14="http://schemas.microsoft.com/office/powerpoint/2010/main" val="41167053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iagram&#10;&#10;Description automatically generated">
            <a:extLst>
              <a:ext uri="{FF2B5EF4-FFF2-40B4-BE49-F238E27FC236}">
                <a16:creationId xmlns:a16="http://schemas.microsoft.com/office/drawing/2014/main" id="{2F1A1280-6900-3294-ABB1-5A8DE4B41E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71037" y="0"/>
            <a:ext cx="9649926" cy="6819900"/>
          </a:xfrm>
          <a:prstGeom prst="rect">
            <a:avLst/>
          </a:prstGeom>
          <a:ln w="19050">
            <a:noFill/>
          </a:ln>
        </p:spPr>
      </p:pic>
    </p:spTree>
    <p:extLst>
      <p:ext uri="{BB962C8B-B14F-4D97-AF65-F5344CB8AC3E}">
        <p14:creationId xmlns:p14="http://schemas.microsoft.com/office/powerpoint/2010/main" val="12164391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9286F80-DE83-7ED9-0958-E3868662BC60}"/>
              </a:ext>
            </a:extLst>
          </p:cNvPr>
          <p:cNvSpPr txBox="1"/>
          <p:nvPr/>
        </p:nvSpPr>
        <p:spPr>
          <a:xfrm>
            <a:off x="542486" y="744924"/>
            <a:ext cx="608159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sz="3200" b="0" i="0" u="none" strike="noStrike" kern="1200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POKRETANJE I PRISTUP APLIKACIJI</a:t>
            </a:r>
          </a:p>
          <a:p>
            <a:endParaRPr lang="en-US" dirty="0"/>
          </a:p>
        </p:txBody>
      </p:sp>
      <p:pic>
        <p:nvPicPr>
          <p:cNvPr id="2" name="Picture 1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E077E04-449E-D9E4-8A64-EA912DEDADF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76010">
            <a:off x="9052010" y="1094053"/>
            <a:ext cx="2238153" cy="4979486"/>
          </a:xfrm>
          <a:prstGeom prst="rect">
            <a:avLst/>
          </a:prstGeom>
          <a:ln w="19050">
            <a:gradFill>
              <a:gsLst>
                <a:gs pos="0">
                  <a:srgbClr val="01023B"/>
                </a:gs>
                <a:gs pos="50000">
                  <a:srgbClr val="A53F52"/>
                </a:gs>
                <a:gs pos="100000">
                  <a:srgbClr val="EA9A5C"/>
                </a:gs>
              </a:gsLst>
              <a:lin ang="5400000" scaled="1"/>
            </a:gra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FEA0F8B-DC82-EF42-592D-75CB97DFB3E4}"/>
              </a:ext>
            </a:extLst>
          </p:cNvPr>
          <p:cNvSpPr txBox="1"/>
          <p:nvPr/>
        </p:nvSpPr>
        <p:spPr>
          <a:xfrm>
            <a:off x="542486" y="1386075"/>
            <a:ext cx="798137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Aplikacija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 se </a:t>
            </a: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na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 server</a:t>
            </a: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u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 </a:t>
            </a: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pokre</a:t>
            </a: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će iz CLI komandom </a:t>
            </a:r>
            <a:r>
              <a:rPr lang="en-US" dirty="0" err="1">
                <a:latin typeface="Consolas" panose="020B0609020204030204" pitchFamily="49" charset="0"/>
              </a:rPr>
              <a:t>npm</a:t>
            </a:r>
            <a:r>
              <a:rPr lang="en-US" dirty="0">
                <a:latin typeface="Consolas" panose="020B0609020204030204" pitchFamily="49" charset="0"/>
              </a:rPr>
              <a:t> run ./index.js</a:t>
            </a:r>
            <a:endParaRPr lang="sr-Latn-RS" dirty="0">
              <a:latin typeface="Consolas" panose="020B0609020204030204" pitchFamily="49" charset="0"/>
            </a:endParaRPr>
          </a:p>
          <a:p>
            <a:pPr>
              <a:spcAft>
                <a:spcPts val="1200"/>
              </a:spcAft>
            </a:pPr>
            <a:r>
              <a:rPr lang="sr-Latn-RS" sz="2000" dirty="0"/>
              <a:t>Može joj se pristupiti sa više uređaje preko web browsera unutar iste mreže</a:t>
            </a:r>
          </a:p>
        </p:txBody>
      </p:sp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C7288C7-61C7-E918-A9D9-B717D213DE2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486" y="2458113"/>
            <a:ext cx="7676872" cy="3871671"/>
          </a:xfrm>
          <a:prstGeom prst="rect">
            <a:avLst/>
          </a:prstGeom>
          <a:ln w="19050">
            <a:gradFill flip="none" rotWithShape="1">
              <a:gsLst>
                <a:gs pos="0">
                  <a:srgbClr val="01023B"/>
                </a:gs>
                <a:gs pos="50000">
                  <a:srgbClr val="A53F52"/>
                </a:gs>
                <a:gs pos="100000">
                  <a:srgbClr val="EA9A5C"/>
                </a:gs>
              </a:gsLst>
              <a:lin ang="8100000" scaled="1"/>
              <a:tileRect/>
            </a:gradFill>
          </a:ln>
        </p:spPr>
      </p:pic>
    </p:spTree>
    <p:extLst>
      <p:ext uri="{BB962C8B-B14F-4D97-AF65-F5344CB8AC3E}">
        <p14:creationId xmlns:p14="http://schemas.microsoft.com/office/powerpoint/2010/main" val="34196321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2725</TotalTime>
  <Words>2886</Words>
  <Application>Microsoft Office PowerPoint</Application>
  <PresentationFormat>Widescreen</PresentationFormat>
  <Paragraphs>334</Paragraphs>
  <Slides>40</Slides>
  <Notes>36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6" baseType="lpstr">
      <vt:lpstr>Arial</vt:lpstr>
      <vt:lpstr>Calibri</vt:lpstr>
      <vt:lpstr>Calibri Light</vt:lpstr>
      <vt:lpstr>Cambria Math</vt:lpstr>
      <vt:lpstr>Consolas</vt:lpstr>
      <vt:lpstr>Office Theme</vt:lpstr>
      <vt:lpstr>SISTEM ZA VIZUELNU REPREZENTACIJU BLOCKCHAIN TEHNOLOGIJE</vt:lpstr>
      <vt:lpstr>PowerPoint Presentation</vt:lpstr>
      <vt:lpstr>UVOD U BLOCKCHAIN</vt:lpstr>
      <vt:lpstr>PowerPoint Presentation</vt:lpstr>
      <vt:lpstr>ARHITEKTURA SISTEMA</vt:lpstr>
      <vt:lpstr>PowerPoint Presentation</vt:lpstr>
      <vt:lpstr>PowerPoint Presentation</vt:lpstr>
      <vt:lpstr>PowerPoint Presentation</vt:lpstr>
      <vt:lpstr>PowerPoint Presentation</vt:lpstr>
      <vt:lpstr>KAKO BLOCKCHAIN RADI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SYSTEM FOR VISUAL REPRESENTATION OF BLOCKCHAIN TECHNOLOGY</dc:title>
  <dc:creator>Dimitrije Knezevic</dc:creator>
  <cp:lastModifiedBy>Dimitrije Knezevic</cp:lastModifiedBy>
  <cp:revision>45</cp:revision>
  <dcterms:created xsi:type="dcterms:W3CDTF">2023-03-04T15:09:55Z</dcterms:created>
  <dcterms:modified xsi:type="dcterms:W3CDTF">2023-05-07T09:39:24Z</dcterms:modified>
</cp:coreProperties>
</file>